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7" r:id="rId4"/>
    <p:sldId id="261" r:id="rId5"/>
    <p:sldId id="262" r:id="rId6"/>
    <p:sldId id="269" r:id="rId7"/>
    <p:sldId id="264" r:id="rId8"/>
    <p:sldId id="258" r:id="rId9"/>
    <p:sldId id="265" r:id="rId10"/>
    <p:sldId id="268" r:id="rId11"/>
    <p:sldId id="259" r:id="rId12"/>
    <p:sldId id="266" r:id="rId13"/>
    <p:sldId id="257"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GB"/>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p>
            <a:fld id="{E4D3D75A-BF4A-47F4-8159-DAD6728B780F}" type="datetimeFigureOut">
              <a:rPr lang="en-GB" smtClean="0"/>
              <a:t>29/01/2018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8D7645-442E-459A-A1C5-5D70A3AD3A93}" type="slidenum">
              <a:rPr lang="en-GB" smtClean="0"/>
              <a:t>‹Nr.›</a:t>
            </a:fld>
            <a:endParaRPr lang="en-GB"/>
          </a:p>
        </p:txBody>
      </p:sp>
    </p:spTree>
    <p:extLst>
      <p:ext uri="{BB962C8B-B14F-4D97-AF65-F5344CB8AC3E}">
        <p14:creationId xmlns:p14="http://schemas.microsoft.com/office/powerpoint/2010/main" val="364059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E4D3D75A-BF4A-47F4-8159-DAD6728B780F}" type="datetimeFigureOut">
              <a:rPr lang="en-GB" smtClean="0"/>
              <a:t>29/01/2018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8D7645-442E-459A-A1C5-5D70A3AD3A93}" type="slidenum">
              <a:rPr lang="en-GB" smtClean="0"/>
              <a:t>‹Nr.›</a:t>
            </a:fld>
            <a:endParaRPr lang="en-GB"/>
          </a:p>
        </p:txBody>
      </p:sp>
    </p:spTree>
    <p:extLst>
      <p:ext uri="{BB962C8B-B14F-4D97-AF65-F5344CB8AC3E}">
        <p14:creationId xmlns:p14="http://schemas.microsoft.com/office/powerpoint/2010/main" val="41508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E4D3D75A-BF4A-47F4-8159-DAD6728B780F}" type="datetimeFigureOut">
              <a:rPr lang="en-GB" smtClean="0"/>
              <a:t>29/01/2018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8D7645-442E-459A-A1C5-5D70A3AD3A93}" type="slidenum">
              <a:rPr lang="en-GB" smtClean="0"/>
              <a:t>‹Nr.›</a:t>
            </a:fld>
            <a:endParaRPr lang="en-GB"/>
          </a:p>
        </p:txBody>
      </p:sp>
    </p:spTree>
    <p:extLst>
      <p:ext uri="{BB962C8B-B14F-4D97-AF65-F5344CB8AC3E}">
        <p14:creationId xmlns:p14="http://schemas.microsoft.com/office/powerpoint/2010/main" val="266413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E4D3D75A-BF4A-47F4-8159-DAD6728B780F}" type="datetimeFigureOut">
              <a:rPr lang="en-GB" smtClean="0"/>
              <a:t>29/01/2018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8D7645-442E-459A-A1C5-5D70A3AD3A93}" type="slidenum">
              <a:rPr lang="en-GB" smtClean="0"/>
              <a:t>‹Nr.›</a:t>
            </a:fld>
            <a:endParaRPr lang="en-GB"/>
          </a:p>
        </p:txBody>
      </p:sp>
    </p:spTree>
    <p:extLst>
      <p:ext uri="{BB962C8B-B14F-4D97-AF65-F5344CB8AC3E}">
        <p14:creationId xmlns:p14="http://schemas.microsoft.com/office/powerpoint/2010/main" val="2715278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GB"/>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4D3D75A-BF4A-47F4-8159-DAD6728B780F}" type="datetimeFigureOut">
              <a:rPr lang="en-GB" smtClean="0"/>
              <a:t>29/01/2018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8D7645-442E-459A-A1C5-5D70A3AD3A93}" type="slidenum">
              <a:rPr lang="en-GB" smtClean="0"/>
              <a:t>‹Nr.›</a:t>
            </a:fld>
            <a:endParaRPr lang="en-GB"/>
          </a:p>
        </p:txBody>
      </p:sp>
    </p:spTree>
    <p:extLst>
      <p:ext uri="{BB962C8B-B14F-4D97-AF65-F5344CB8AC3E}">
        <p14:creationId xmlns:p14="http://schemas.microsoft.com/office/powerpoint/2010/main" val="93148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E4D3D75A-BF4A-47F4-8159-DAD6728B780F}" type="datetimeFigureOut">
              <a:rPr lang="en-GB" smtClean="0"/>
              <a:t>29/01/2018</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8D7645-442E-459A-A1C5-5D70A3AD3A93}" type="slidenum">
              <a:rPr lang="en-GB" smtClean="0"/>
              <a:t>‹Nr.›</a:t>
            </a:fld>
            <a:endParaRPr lang="en-GB"/>
          </a:p>
        </p:txBody>
      </p:sp>
    </p:spTree>
    <p:extLst>
      <p:ext uri="{BB962C8B-B14F-4D97-AF65-F5344CB8AC3E}">
        <p14:creationId xmlns:p14="http://schemas.microsoft.com/office/powerpoint/2010/main" val="43526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en-GB"/>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E4D3D75A-BF4A-47F4-8159-DAD6728B780F}" type="datetimeFigureOut">
              <a:rPr lang="en-GB" smtClean="0"/>
              <a:t>29/01/2018</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8F8D7645-442E-459A-A1C5-5D70A3AD3A93}" type="slidenum">
              <a:rPr lang="en-GB" smtClean="0"/>
              <a:t>‹Nr.›</a:t>
            </a:fld>
            <a:endParaRPr lang="en-GB"/>
          </a:p>
        </p:txBody>
      </p:sp>
    </p:spTree>
    <p:extLst>
      <p:ext uri="{BB962C8B-B14F-4D97-AF65-F5344CB8AC3E}">
        <p14:creationId xmlns:p14="http://schemas.microsoft.com/office/powerpoint/2010/main" val="146437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fld id="{E4D3D75A-BF4A-47F4-8159-DAD6728B780F}" type="datetimeFigureOut">
              <a:rPr lang="en-GB" smtClean="0"/>
              <a:t>29/01/2018</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8D7645-442E-459A-A1C5-5D70A3AD3A93}" type="slidenum">
              <a:rPr lang="en-GB" smtClean="0"/>
              <a:t>‹Nr.›</a:t>
            </a:fld>
            <a:endParaRPr lang="en-GB"/>
          </a:p>
        </p:txBody>
      </p:sp>
    </p:spTree>
    <p:extLst>
      <p:ext uri="{BB962C8B-B14F-4D97-AF65-F5344CB8AC3E}">
        <p14:creationId xmlns:p14="http://schemas.microsoft.com/office/powerpoint/2010/main" val="287212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4D3D75A-BF4A-47F4-8159-DAD6728B780F}" type="datetimeFigureOut">
              <a:rPr lang="en-GB" smtClean="0"/>
              <a:t>29/01/2018</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8F8D7645-442E-459A-A1C5-5D70A3AD3A93}" type="slidenum">
              <a:rPr lang="en-GB" smtClean="0"/>
              <a:t>‹Nr.›</a:t>
            </a:fld>
            <a:endParaRPr lang="en-GB"/>
          </a:p>
        </p:txBody>
      </p:sp>
    </p:spTree>
    <p:extLst>
      <p:ext uri="{BB962C8B-B14F-4D97-AF65-F5344CB8AC3E}">
        <p14:creationId xmlns:p14="http://schemas.microsoft.com/office/powerpoint/2010/main" val="154528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GB"/>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4D3D75A-BF4A-47F4-8159-DAD6728B780F}" type="datetimeFigureOut">
              <a:rPr lang="en-GB" smtClean="0"/>
              <a:t>29/01/2018</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8D7645-442E-459A-A1C5-5D70A3AD3A93}" type="slidenum">
              <a:rPr lang="en-GB" smtClean="0"/>
              <a:t>‹Nr.›</a:t>
            </a:fld>
            <a:endParaRPr lang="en-GB"/>
          </a:p>
        </p:txBody>
      </p:sp>
    </p:spTree>
    <p:extLst>
      <p:ext uri="{BB962C8B-B14F-4D97-AF65-F5344CB8AC3E}">
        <p14:creationId xmlns:p14="http://schemas.microsoft.com/office/powerpoint/2010/main" val="353025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GB"/>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4D3D75A-BF4A-47F4-8159-DAD6728B780F}" type="datetimeFigureOut">
              <a:rPr lang="en-GB" smtClean="0"/>
              <a:t>29/01/2018</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8D7645-442E-459A-A1C5-5D70A3AD3A93}" type="slidenum">
              <a:rPr lang="en-GB" smtClean="0"/>
              <a:t>‹Nr.›</a:t>
            </a:fld>
            <a:endParaRPr lang="en-GB"/>
          </a:p>
        </p:txBody>
      </p:sp>
    </p:spTree>
    <p:extLst>
      <p:ext uri="{BB962C8B-B14F-4D97-AF65-F5344CB8AC3E}">
        <p14:creationId xmlns:p14="http://schemas.microsoft.com/office/powerpoint/2010/main" val="328535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GB"/>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3D75A-BF4A-47F4-8159-DAD6728B780F}" type="datetimeFigureOut">
              <a:rPr lang="en-GB" smtClean="0"/>
              <a:t>29/01/2018</a:t>
            </a:fld>
            <a:endParaRPr lang="en-GB"/>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D7645-442E-459A-A1C5-5D70A3AD3A93}" type="slidenum">
              <a:rPr lang="en-GB" smtClean="0"/>
              <a:t>‹Nr.›</a:t>
            </a:fld>
            <a:endParaRPr lang="en-GB"/>
          </a:p>
        </p:txBody>
      </p:sp>
    </p:spTree>
    <p:extLst>
      <p:ext uri="{BB962C8B-B14F-4D97-AF65-F5344CB8AC3E}">
        <p14:creationId xmlns:p14="http://schemas.microsoft.com/office/powerpoint/2010/main" val="2254482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hyperlink" Target="http://careleaver-online.d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2"/>
            <a:ext cx="9144000" cy="3413061"/>
          </a:xfrm>
        </p:spPr>
        <p:txBody>
          <a:bodyPr>
            <a:normAutofit fontScale="90000"/>
          </a:bodyPr>
          <a:lstStyle/>
          <a:p>
            <a:r>
              <a:rPr lang="en-GB" dirty="0" smtClean="0"/>
              <a:t>Transfer</a:t>
            </a:r>
            <a:br>
              <a:rPr lang="en-GB" dirty="0" smtClean="0"/>
            </a:br>
            <a:r>
              <a:rPr lang="en-GB" dirty="0" err="1" smtClean="0"/>
              <a:t>Beteiligung</a:t>
            </a:r>
            <a:r>
              <a:rPr lang="en-GB" dirty="0" smtClean="0"/>
              <a:t> von </a:t>
            </a:r>
            <a:r>
              <a:rPr lang="en-GB" dirty="0" err="1" smtClean="0"/>
              <a:t>Adressat_innen</a:t>
            </a:r>
            <a:r>
              <a:rPr lang="en-GB" dirty="0" smtClean="0"/>
              <a:t/>
            </a:r>
            <a:br>
              <a:rPr lang="en-GB" dirty="0" smtClean="0"/>
            </a:br>
            <a:r>
              <a:rPr lang="en-GB" dirty="0" smtClean="0"/>
              <a:t/>
            </a:r>
            <a:br>
              <a:rPr lang="en-GB" dirty="0" smtClean="0"/>
            </a:br>
            <a:r>
              <a:rPr lang="en-GB" dirty="0" smtClean="0"/>
              <a:t>Berlin 01.Feb. 2018</a:t>
            </a:r>
            <a:br>
              <a:rPr lang="en-GB" dirty="0" smtClean="0"/>
            </a:br>
            <a:r>
              <a:rPr lang="en-GB" sz="4400" dirty="0" smtClean="0"/>
              <a:t>Wolfgang </a:t>
            </a:r>
            <a:r>
              <a:rPr lang="en-GB" sz="4400" dirty="0" err="1" smtClean="0"/>
              <a:t>Schröer</a:t>
            </a:r>
            <a:r>
              <a:rPr lang="en-GB" sz="4400" dirty="0" smtClean="0"/>
              <a:t>, </a:t>
            </a:r>
            <a:r>
              <a:rPr lang="en-GB" sz="4400" dirty="0" err="1" smtClean="0"/>
              <a:t>Universität</a:t>
            </a:r>
            <a:r>
              <a:rPr lang="en-GB" sz="4400" dirty="0" smtClean="0"/>
              <a:t> Hildesheim</a:t>
            </a:r>
            <a:endParaRPr lang="en-GB" sz="4400" dirty="0"/>
          </a:p>
        </p:txBody>
      </p:sp>
      <p:sp>
        <p:nvSpPr>
          <p:cNvPr id="3" name="Untertitel 2"/>
          <p:cNvSpPr>
            <a:spLocks noGrp="1"/>
          </p:cNvSpPr>
          <p:nvPr>
            <p:ph type="subTitle" idx="1"/>
          </p:nvPr>
        </p:nvSpPr>
        <p:spPr/>
        <p:txBody>
          <a:bodyPr/>
          <a:lstStyle/>
          <a:p>
            <a:endParaRPr lang="en-GB" dirty="0" smtClean="0"/>
          </a:p>
          <a:p>
            <a:endParaRPr lang="en-GB" dirty="0"/>
          </a:p>
        </p:txBody>
      </p:sp>
    </p:spTree>
    <p:extLst>
      <p:ext uri="{BB962C8B-B14F-4D97-AF65-F5344CB8AC3E}">
        <p14:creationId xmlns:p14="http://schemas.microsoft.com/office/powerpoint/2010/main" val="3828647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1351" y="301117"/>
            <a:ext cx="10515600" cy="1325563"/>
          </a:xfrm>
        </p:spPr>
        <p:txBody>
          <a:bodyPr/>
          <a:lstStyle/>
          <a:p>
            <a:endParaRPr lang="en-GB"/>
          </a:p>
        </p:txBody>
      </p:sp>
      <p:pic>
        <p:nvPicPr>
          <p:cNvPr id="4" name="Inhaltsplatzhalter 3" descr="Bildschirmausschnit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806185" cy="8784727"/>
          </a:xfrm>
        </p:spPr>
      </p:pic>
      <p:pic>
        <p:nvPicPr>
          <p:cNvPr id="6" name="Grafik 5"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185" y="170430"/>
            <a:ext cx="4962143" cy="6935991"/>
          </a:xfrm>
          <a:prstGeom prst="rect">
            <a:avLst/>
          </a:prstGeom>
        </p:spPr>
      </p:pic>
    </p:spTree>
    <p:extLst>
      <p:ext uri="{BB962C8B-B14F-4D97-AF65-F5344CB8AC3E}">
        <p14:creationId xmlns:p14="http://schemas.microsoft.com/office/powerpoint/2010/main" val="18097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Inhaltsplatzhalter 2"/>
          <p:cNvSpPr>
            <a:spLocks noGrp="1"/>
          </p:cNvSpPr>
          <p:nvPr>
            <p:ph idx="1"/>
          </p:nvPr>
        </p:nvSpPr>
        <p:spPr/>
        <p:txBody>
          <a:bodyPr/>
          <a:lstStyle/>
          <a:p>
            <a:pPr marL="0" indent="0">
              <a:buNone/>
            </a:pPr>
            <a:endParaRPr lang="en-GB" dirty="0" smtClean="0"/>
          </a:p>
          <a:p>
            <a:pPr marL="0" indent="0">
              <a:buNone/>
            </a:pPr>
            <a:endParaRPr lang="en-GB" dirty="0"/>
          </a:p>
          <a:p>
            <a:pPr marL="0" indent="0">
              <a:buNone/>
            </a:pPr>
            <a:r>
              <a:rPr lang="en-GB" sz="3600" b="1" dirty="0"/>
              <a:t>3. </a:t>
            </a:r>
            <a:r>
              <a:rPr lang="en-GB" sz="3600" b="1" dirty="0" err="1"/>
              <a:t>Ausblick</a:t>
            </a:r>
            <a:r>
              <a:rPr lang="en-GB" sz="3600" b="1" dirty="0"/>
              <a:t>: </a:t>
            </a:r>
            <a:r>
              <a:rPr lang="en-GB" sz="3600" b="1" dirty="0" smtClean="0"/>
              <a:t>Citizen </a:t>
            </a:r>
            <a:r>
              <a:rPr lang="en-GB" sz="3600" b="1" dirty="0" err="1"/>
              <a:t>S</a:t>
            </a:r>
            <a:r>
              <a:rPr lang="en-GB" sz="3600" b="1" dirty="0" err="1" smtClean="0"/>
              <a:t>ciene</a:t>
            </a:r>
            <a:r>
              <a:rPr lang="en-GB" sz="3600" b="1" dirty="0" smtClean="0"/>
              <a:t> </a:t>
            </a:r>
            <a:r>
              <a:rPr lang="en-GB" sz="3600" b="1" dirty="0" smtClean="0"/>
              <a:t>&amp; </a:t>
            </a:r>
            <a:r>
              <a:rPr lang="en-GB" sz="3600" b="1" dirty="0" err="1" smtClean="0"/>
              <a:t>partizipative</a:t>
            </a:r>
            <a:r>
              <a:rPr lang="en-GB" sz="3600" b="1" dirty="0" smtClean="0"/>
              <a:t> </a:t>
            </a:r>
            <a:r>
              <a:rPr lang="en-GB" sz="3600" b="1" dirty="0" err="1" smtClean="0"/>
              <a:t>Forschung</a:t>
            </a:r>
            <a:r>
              <a:rPr lang="en-GB" sz="3600" b="1" dirty="0" smtClean="0"/>
              <a:t> </a:t>
            </a:r>
            <a:r>
              <a:rPr lang="en-GB" sz="3600" b="1" dirty="0" err="1" smtClean="0"/>
              <a:t>kann</a:t>
            </a:r>
            <a:r>
              <a:rPr lang="en-GB" sz="3600" b="1" dirty="0" smtClean="0"/>
              <a:t> … </a:t>
            </a:r>
            <a:endParaRPr lang="en-GB" sz="3600" b="1" dirty="0"/>
          </a:p>
          <a:p>
            <a:pPr marL="0" indent="0">
              <a:buNone/>
            </a:pPr>
            <a:endParaRPr lang="en-GB" dirty="0" smtClean="0"/>
          </a:p>
        </p:txBody>
      </p:sp>
    </p:spTree>
    <p:extLst>
      <p:ext uri="{BB962C8B-B14F-4D97-AF65-F5344CB8AC3E}">
        <p14:creationId xmlns:p14="http://schemas.microsoft.com/office/powerpoint/2010/main" val="420802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dirty="0" smtClean="0"/>
              <a:t>Citizen </a:t>
            </a:r>
            <a:r>
              <a:rPr lang="en-GB" dirty="0" err="1" smtClean="0"/>
              <a:t>sciene</a:t>
            </a:r>
            <a:r>
              <a:rPr lang="en-GB" dirty="0" smtClean="0"/>
              <a:t> &amp; </a:t>
            </a:r>
            <a:r>
              <a:rPr lang="en-GB" dirty="0" err="1" smtClean="0"/>
              <a:t>partizipative</a:t>
            </a:r>
            <a:r>
              <a:rPr lang="en-GB" dirty="0" smtClean="0"/>
              <a:t> </a:t>
            </a:r>
            <a:r>
              <a:rPr lang="en-GB" dirty="0" err="1" smtClean="0"/>
              <a:t>Forschung</a:t>
            </a:r>
            <a:endParaRPr lang="en-GB" dirty="0"/>
          </a:p>
        </p:txBody>
      </p:sp>
      <p:sp>
        <p:nvSpPr>
          <p:cNvPr id="3" name="Inhaltsplatzhalter 2"/>
          <p:cNvSpPr>
            <a:spLocks noGrp="1"/>
          </p:cNvSpPr>
          <p:nvPr>
            <p:ph idx="1"/>
          </p:nvPr>
        </p:nvSpPr>
        <p:spPr/>
        <p:txBody>
          <a:bodyPr>
            <a:normAutofit/>
          </a:bodyPr>
          <a:lstStyle/>
          <a:p>
            <a:pPr marL="0" indent="0">
              <a:buNone/>
            </a:pPr>
            <a:endParaRPr lang="en-GB" dirty="0" smtClean="0"/>
          </a:p>
          <a:p>
            <a:pPr marL="0" indent="0">
              <a:buNone/>
            </a:pPr>
            <a:r>
              <a:rPr lang="en-GB" dirty="0" smtClean="0"/>
              <a:t>Citizen Science &amp; </a:t>
            </a:r>
            <a:r>
              <a:rPr lang="en-GB" dirty="0" err="1" smtClean="0"/>
              <a:t>partizipative</a:t>
            </a:r>
            <a:r>
              <a:rPr lang="en-GB" dirty="0" smtClean="0"/>
              <a:t> </a:t>
            </a:r>
            <a:r>
              <a:rPr lang="en-GB" dirty="0" err="1" smtClean="0"/>
              <a:t>Forschung</a:t>
            </a:r>
            <a:r>
              <a:rPr lang="en-GB" dirty="0" smtClean="0"/>
              <a:t> </a:t>
            </a:r>
            <a:r>
              <a:rPr lang="en-GB" dirty="0" err="1" smtClean="0"/>
              <a:t>kann</a:t>
            </a:r>
            <a:r>
              <a:rPr lang="en-GB" dirty="0" smtClean="0"/>
              <a:t> …</a:t>
            </a:r>
          </a:p>
          <a:p>
            <a:pPr>
              <a:buFont typeface="Wingdings" panose="05000000000000000000" pitchFamily="2" charset="2"/>
              <a:buChar char="ü"/>
            </a:pPr>
            <a:r>
              <a:rPr lang="en-GB" dirty="0"/>
              <a:t> die </a:t>
            </a:r>
            <a:r>
              <a:rPr lang="en-GB" dirty="0" err="1"/>
              <a:t>Rechte</a:t>
            </a:r>
            <a:r>
              <a:rPr lang="en-GB" dirty="0"/>
              <a:t> </a:t>
            </a:r>
            <a:r>
              <a:rPr lang="en-GB" dirty="0" smtClean="0"/>
              <a:t>von </a:t>
            </a:r>
            <a:r>
              <a:rPr lang="en-GB" dirty="0" err="1"/>
              <a:t>Betroffenen</a:t>
            </a:r>
            <a:r>
              <a:rPr lang="en-GB" dirty="0"/>
              <a:t> und </a:t>
            </a:r>
            <a:r>
              <a:rPr lang="en-GB" dirty="0" err="1"/>
              <a:t>Adressat_innen</a:t>
            </a:r>
            <a:r>
              <a:rPr lang="en-GB" dirty="0"/>
              <a:t> in der </a:t>
            </a:r>
            <a:r>
              <a:rPr lang="en-GB" dirty="0" err="1"/>
              <a:t>Wissen</a:t>
            </a:r>
            <a:r>
              <a:rPr lang="en-GB" dirty="0"/>
              <a:t>(</a:t>
            </a:r>
            <a:r>
              <a:rPr lang="en-GB" dirty="0" err="1"/>
              <a:t>schaft</a:t>
            </a:r>
            <a:r>
              <a:rPr lang="en-GB" dirty="0"/>
              <a:t>)</a:t>
            </a:r>
            <a:r>
              <a:rPr lang="en-GB" dirty="0" err="1"/>
              <a:t>sproduktion</a:t>
            </a:r>
            <a:r>
              <a:rPr lang="en-GB" dirty="0"/>
              <a:t> transparent </a:t>
            </a:r>
            <a:r>
              <a:rPr lang="en-GB" dirty="0" err="1" smtClean="0"/>
              <a:t>machen</a:t>
            </a:r>
            <a:r>
              <a:rPr lang="en-GB" dirty="0" smtClean="0"/>
              <a:t>;</a:t>
            </a:r>
          </a:p>
          <a:p>
            <a:pPr>
              <a:buFont typeface="Wingdings" panose="05000000000000000000" pitchFamily="2" charset="2"/>
              <a:buChar char="ü"/>
            </a:pPr>
            <a:r>
              <a:rPr lang="en-GB" dirty="0" smtClean="0"/>
              <a:t> </a:t>
            </a:r>
            <a:r>
              <a:rPr lang="en-GB" dirty="0" err="1" smtClean="0"/>
              <a:t>Adressat_innen</a:t>
            </a:r>
            <a:r>
              <a:rPr lang="en-GB" dirty="0" smtClean="0"/>
              <a:t> und </a:t>
            </a:r>
            <a:r>
              <a:rPr lang="en-GB" dirty="0" err="1" smtClean="0"/>
              <a:t>Betroffenen</a:t>
            </a:r>
            <a:r>
              <a:rPr lang="en-GB" dirty="0" smtClean="0"/>
              <a:t> die </a:t>
            </a:r>
            <a:r>
              <a:rPr lang="en-GB" dirty="0" err="1" smtClean="0"/>
              <a:t>Möglichkeit</a:t>
            </a:r>
            <a:r>
              <a:rPr lang="en-GB" dirty="0" smtClean="0"/>
              <a:t> </a:t>
            </a:r>
            <a:r>
              <a:rPr lang="en-GB" dirty="0" err="1" smtClean="0"/>
              <a:t>eröffnen</a:t>
            </a:r>
            <a:r>
              <a:rPr lang="en-GB" dirty="0" smtClean="0"/>
              <a:t> und </a:t>
            </a:r>
            <a:r>
              <a:rPr lang="en-GB" dirty="0" err="1" smtClean="0"/>
              <a:t>Ressourcen</a:t>
            </a:r>
            <a:r>
              <a:rPr lang="en-GB" dirty="0" smtClean="0"/>
              <a:t> </a:t>
            </a:r>
            <a:r>
              <a:rPr lang="en-GB" dirty="0" err="1" smtClean="0"/>
              <a:t>geben</a:t>
            </a:r>
            <a:r>
              <a:rPr lang="en-GB" dirty="0" smtClean="0"/>
              <a:t>, </a:t>
            </a:r>
            <a:r>
              <a:rPr lang="en-GB" dirty="0" err="1" smtClean="0"/>
              <a:t>ihr</a:t>
            </a:r>
            <a:r>
              <a:rPr lang="en-GB" dirty="0" smtClean="0"/>
              <a:t> </a:t>
            </a:r>
            <a:r>
              <a:rPr lang="en-GB" dirty="0" err="1" smtClean="0"/>
              <a:t>Wissen</a:t>
            </a:r>
            <a:r>
              <a:rPr lang="en-GB" dirty="0" smtClean="0"/>
              <a:t> </a:t>
            </a:r>
            <a:r>
              <a:rPr lang="en-GB" dirty="0" err="1" smtClean="0"/>
              <a:t>wissenschaftlich</a:t>
            </a:r>
            <a:r>
              <a:rPr lang="en-GB" dirty="0" smtClean="0"/>
              <a:t> </a:t>
            </a:r>
            <a:r>
              <a:rPr lang="en-GB" dirty="0" err="1" smtClean="0"/>
              <a:t>aufzubereiten</a:t>
            </a:r>
            <a:r>
              <a:rPr lang="en-GB" dirty="0" smtClean="0"/>
              <a:t> und so </a:t>
            </a:r>
            <a:r>
              <a:rPr lang="en-GB" dirty="0" err="1" smtClean="0"/>
              <a:t>Themen</a:t>
            </a:r>
            <a:r>
              <a:rPr lang="en-GB" dirty="0" smtClean="0"/>
              <a:t> </a:t>
            </a:r>
            <a:r>
              <a:rPr lang="en-GB" dirty="0" err="1" smtClean="0"/>
              <a:t>im</a:t>
            </a:r>
            <a:r>
              <a:rPr lang="en-GB" dirty="0" smtClean="0"/>
              <a:t> Transfer </a:t>
            </a:r>
            <a:r>
              <a:rPr lang="en-GB" dirty="0" err="1" smtClean="0"/>
              <a:t>setzen</a:t>
            </a:r>
            <a:r>
              <a:rPr lang="en-GB" dirty="0" smtClean="0"/>
              <a:t> </a:t>
            </a:r>
            <a:r>
              <a:rPr lang="en-GB" dirty="0" err="1" smtClean="0"/>
              <a:t>zu</a:t>
            </a:r>
            <a:r>
              <a:rPr lang="en-GB" dirty="0" smtClean="0"/>
              <a:t> </a:t>
            </a:r>
            <a:r>
              <a:rPr lang="en-GB" dirty="0" err="1" smtClean="0"/>
              <a:t>können</a:t>
            </a:r>
            <a:r>
              <a:rPr lang="en-GB" dirty="0" smtClean="0"/>
              <a:t>;</a:t>
            </a:r>
          </a:p>
          <a:p>
            <a:pPr>
              <a:buFont typeface="Wingdings" panose="05000000000000000000" pitchFamily="2" charset="2"/>
              <a:buChar char="ü"/>
            </a:pPr>
            <a:r>
              <a:rPr lang="en-GB" dirty="0" smtClean="0"/>
              <a:t> die </a:t>
            </a:r>
            <a:r>
              <a:rPr lang="en-GB" dirty="0" err="1" smtClean="0"/>
              <a:t>Positionen</a:t>
            </a:r>
            <a:r>
              <a:rPr lang="en-GB" dirty="0" smtClean="0"/>
              <a:t> </a:t>
            </a:r>
            <a:r>
              <a:rPr lang="en-GB" dirty="0"/>
              <a:t>der </a:t>
            </a:r>
            <a:r>
              <a:rPr lang="en-GB" dirty="0" err="1"/>
              <a:t>Adressat_innen</a:t>
            </a:r>
            <a:r>
              <a:rPr lang="en-GB" dirty="0"/>
              <a:t> </a:t>
            </a:r>
            <a:r>
              <a:rPr lang="en-GB" dirty="0" smtClean="0"/>
              <a:t>und </a:t>
            </a:r>
            <a:r>
              <a:rPr lang="en-GB" dirty="0" err="1" smtClean="0"/>
              <a:t>Betroffenen</a:t>
            </a:r>
            <a:r>
              <a:rPr lang="en-GB" dirty="0" smtClean="0"/>
              <a:t> </a:t>
            </a:r>
            <a:r>
              <a:rPr lang="en-GB" dirty="0" err="1" smtClean="0"/>
              <a:t>als</a:t>
            </a:r>
            <a:r>
              <a:rPr lang="en-GB" dirty="0" smtClean="0"/>
              <a:t> </a:t>
            </a:r>
            <a:r>
              <a:rPr lang="en-GB" dirty="0" err="1"/>
              <a:t>Akteure</a:t>
            </a:r>
            <a:r>
              <a:rPr lang="en-GB" dirty="0"/>
              <a:t> </a:t>
            </a:r>
            <a:r>
              <a:rPr lang="en-GB" dirty="0" err="1"/>
              <a:t>im</a:t>
            </a:r>
            <a:r>
              <a:rPr lang="en-GB" dirty="0"/>
              <a:t> </a:t>
            </a:r>
            <a:r>
              <a:rPr lang="en-GB" dirty="0" err="1" smtClean="0"/>
              <a:t>wissen</a:t>
            </a:r>
            <a:r>
              <a:rPr lang="en-GB" dirty="0" smtClean="0"/>
              <a:t>(</a:t>
            </a:r>
            <a:r>
              <a:rPr lang="en-GB" dirty="0" err="1" smtClean="0"/>
              <a:t>schafts</a:t>
            </a:r>
            <a:r>
              <a:rPr lang="en-GB" dirty="0" smtClean="0"/>
              <a:t>)</a:t>
            </a:r>
            <a:r>
              <a:rPr lang="en-GB" dirty="0" err="1" smtClean="0"/>
              <a:t>politischen</a:t>
            </a:r>
            <a:r>
              <a:rPr lang="en-GB" dirty="0" smtClean="0"/>
              <a:t> </a:t>
            </a:r>
            <a:r>
              <a:rPr lang="en-GB" dirty="0"/>
              <a:t>Feld </a:t>
            </a:r>
            <a:r>
              <a:rPr lang="en-GB" dirty="0" err="1" smtClean="0"/>
              <a:t>klären</a:t>
            </a:r>
            <a:r>
              <a:rPr lang="en-GB" dirty="0" smtClean="0"/>
              <a:t> und </a:t>
            </a:r>
            <a:r>
              <a:rPr lang="en-GB" dirty="0" err="1" smtClean="0"/>
              <a:t>stärken</a:t>
            </a:r>
            <a:r>
              <a:rPr lang="en-GB" dirty="0"/>
              <a:t>.</a:t>
            </a:r>
          </a:p>
          <a:p>
            <a:pPr marL="0" indent="0">
              <a:buNone/>
            </a:pPr>
            <a:endParaRPr lang="en-GB" dirty="0" smtClean="0"/>
          </a:p>
        </p:txBody>
      </p:sp>
    </p:spTree>
    <p:extLst>
      <p:ext uri="{BB962C8B-B14F-4D97-AF65-F5344CB8AC3E}">
        <p14:creationId xmlns:p14="http://schemas.microsoft.com/office/powerpoint/2010/main" val="3243053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endParaRPr lang="en-GB" dirty="0"/>
          </a:p>
        </p:txBody>
      </p:sp>
      <p:sp>
        <p:nvSpPr>
          <p:cNvPr id="3" name="Inhaltsplatzhalter 2"/>
          <p:cNvSpPr>
            <a:spLocks noGrp="1"/>
          </p:cNvSpPr>
          <p:nvPr>
            <p:ph idx="1"/>
          </p:nvPr>
        </p:nvSpPr>
        <p:spPr/>
        <p:txBody>
          <a:bodyPr/>
          <a:lstStyle/>
          <a:p>
            <a:pPr marL="0" indent="0">
              <a:buNone/>
            </a:pPr>
            <a:endParaRPr lang="en-GB" dirty="0" smtClean="0"/>
          </a:p>
          <a:p>
            <a:pPr marL="0" indent="0">
              <a:buNone/>
            </a:pPr>
            <a:endParaRPr lang="en-GB" dirty="0" smtClean="0"/>
          </a:p>
          <a:p>
            <a:pPr marL="0" indent="0">
              <a:buNone/>
            </a:pPr>
            <a:endParaRPr lang="en-GB" sz="4000" dirty="0"/>
          </a:p>
          <a:p>
            <a:pPr marL="0" indent="0">
              <a:buNone/>
            </a:pPr>
            <a:r>
              <a:rPr lang="en-GB" sz="4000" dirty="0" err="1" smtClean="0"/>
              <a:t>Herzlichen</a:t>
            </a:r>
            <a:r>
              <a:rPr lang="en-GB" sz="4000" dirty="0" smtClean="0"/>
              <a:t> Dank und auf in die </a:t>
            </a:r>
            <a:r>
              <a:rPr lang="en-GB" sz="4000" dirty="0" err="1" smtClean="0"/>
              <a:t>Debatte</a:t>
            </a:r>
            <a:r>
              <a:rPr lang="en-GB" sz="4000" dirty="0" smtClean="0"/>
              <a:t> …</a:t>
            </a:r>
            <a:endParaRPr lang="en-GB" sz="4000" dirty="0"/>
          </a:p>
        </p:txBody>
      </p:sp>
    </p:spTree>
    <p:extLst>
      <p:ext uri="{BB962C8B-B14F-4D97-AF65-F5344CB8AC3E}">
        <p14:creationId xmlns:p14="http://schemas.microsoft.com/office/powerpoint/2010/main" val="394707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dirty="0" err="1" smtClean="0"/>
              <a:t>Überblick</a:t>
            </a:r>
            <a:endParaRPr lang="en-GB" dirty="0"/>
          </a:p>
        </p:txBody>
      </p:sp>
      <p:sp>
        <p:nvSpPr>
          <p:cNvPr id="3" name="Inhaltsplatzhalter 2"/>
          <p:cNvSpPr>
            <a:spLocks noGrp="1"/>
          </p:cNvSpPr>
          <p:nvPr>
            <p:ph idx="1"/>
          </p:nvPr>
        </p:nvSpPr>
        <p:spPr/>
        <p:txBody>
          <a:bodyPr/>
          <a:lstStyle/>
          <a:p>
            <a:pPr marL="0" indent="0">
              <a:buNone/>
            </a:pPr>
            <a:endParaRPr lang="en-GB" dirty="0" smtClean="0"/>
          </a:p>
          <a:p>
            <a:pPr marL="0" indent="0">
              <a:buNone/>
            </a:pPr>
            <a:r>
              <a:rPr lang="en-GB" dirty="0" smtClean="0"/>
              <a:t> </a:t>
            </a:r>
          </a:p>
          <a:p>
            <a:pPr marL="514350" indent="-514350">
              <a:buAutoNum type="arabicPeriod"/>
            </a:pPr>
            <a:r>
              <a:rPr lang="en-GB" dirty="0" smtClean="0"/>
              <a:t>Transfer </a:t>
            </a:r>
            <a:r>
              <a:rPr lang="en-GB" dirty="0" err="1" smtClean="0"/>
              <a:t>ein</a:t>
            </a:r>
            <a:r>
              <a:rPr lang="en-GB" dirty="0" smtClean="0"/>
              <a:t> </a:t>
            </a:r>
            <a:r>
              <a:rPr lang="en-GB" dirty="0" err="1" smtClean="0"/>
              <a:t>umkämpftes</a:t>
            </a:r>
            <a:r>
              <a:rPr lang="en-GB" dirty="0" smtClean="0"/>
              <a:t> Feld</a:t>
            </a:r>
            <a:r>
              <a:rPr lang="en-GB" i="1" dirty="0" smtClean="0"/>
              <a:t>? </a:t>
            </a:r>
          </a:p>
          <a:p>
            <a:pPr marL="514350" indent="-514350">
              <a:buAutoNum type="arabicPeriod"/>
            </a:pPr>
            <a:r>
              <a:rPr lang="en-GB" dirty="0" err="1" smtClean="0"/>
              <a:t>Wissen</a:t>
            </a:r>
            <a:r>
              <a:rPr lang="en-GB" dirty="0" smtClean="0"/>
              <a:t> der </a:t>
            </a:r>
            <a:r>
              <a:rPr lang="en-GB" dirty="0" err="1" smtClean="0"/>
              <a:t>Adressat_innen</a:t>
            </a:r>
            <a:r>
              <a:rPr lang="en-GB" dirty="0" smtClean="0"/>
              <a:t> und </a:t>
            </a:r>
            <a:r>
              <a:rPr lang="en-GB" dirty="0" err="1" smtClean="0"/>
              <a:t>Betroffenen</a:t>
            </a:r>
            <a:r>
              <a:rPr lang="en-GB" dirty="0" smtClean="0"/>
              <a:t> </a:t>
            </a:r>
            <a:r>
              <a:rPr lang="en-GB" dirty="0" err="1" smtClean="0"/>
              <a:t>wissen</a:t>
            </a:r>
            <a:r>
              <a:rPr lang="en-GB" i="1" dirty="0" err="1" smtClean="0"/>
              <a:t>schaft</a:t>
            </a:r>
            <a:r>
              <a:rPr lang="en-GB" dirty="0" err="1" smtClean="0"/>
              <a:t>lich</a:t>
            </a:r>
            <a:r>
              <a:rPr lang="en-GB" dirty="0" smtClean="0"/>
              <a:t> </a:t>
            </a:r>
            <a:r>
              <a:rPr lang="en-GB" dirty="0" err="1" smtClean="0"/>
              <a:t>stärken</a:t>
            </a:r>
            <a:r>
              <a:rPr lang="en-GB" dirty="0" smtClean="0"/>
              <a:t>: </a:t>
            </a:r>
            <a:r>
              <a:rPr lang="en-GB" dirty="0" err="1" smtClean="0"/>
              <a:t>Drei</a:t>
            </a:r>
            <a:r>
              <a:rPr lang="en-GB" dirty="0" smtClean="0"/>
              <a:t> </a:t>
            </a:r>
            <a:r>
              <a:rPr lang="en-GB" dirty="0" err="1" smtClean="0"/>
              <a:t>Beispiele</a:t>
            </a:r>
            <a:endParaRPr lang="en-GB" dirty="0" smtClean="0"/>
          </a:p>
          <a:p>
            <a:pPr marL="514350" indent="-514350">
              <a:buAutoNum type="arabicPeriod"/>
            </a:pPr>
            <a:r>
              <a:rPr lang="en-GB" dirty="0" err="1" smtClean="0"/>
              <a:t>Ausblick</a:t>
            </a:r>
            <a:r>
              <a:rPr lang="en-GB" dirty="0"/>
              <a:t>: Citizen </a:t>
            </a:r>
            <a:r>
              <a:rPr lang="en-GB" dirty="0" err="1"/>
              <a:t>sciene</a:t>
            </a:r>
            <a:r>
              <a:rPr lang="en-GB" dirty="0"/>
              <a:t> &amp; </a:t>
            </a:r>
            <a:r>
              <a:rPr lang="en-GB" dirty="0" err="1"/>
              <a:t>partizipative</a:t>
            </a:r>
            <a:r>
              <a:rPr lang="en-GB" dirty="0"/>
              <a:t> </a:t>
            </a:r>
            <a:r>
              <a:rPr lang="en-GB" dirty="0" err="1"/>
              <a:t>Forschung</a:t>
            </a:r>
            <a:r>
              <a:rPr lang="en-GB" dirty="0"/>
              <a:t> </a:t>
            </a:r>
            <a:r>
              <a:rPr lang="en-GB" dirty="0" err="1"/>
              <a:t>kann</a:t>
            </a:r>
            <a:r>
              <a:rPr lang="en-GB" dirty="0"/>
              <a:t> …</a:t>
            </a:r>
          </a:p>
        </p:txBody>
      </p:sp>
    </p:spTree>
    <p:extLst>
      <p:ext uri="{BB962C8B-B14F-4D97-AF65-F5344CB8AC3E}">
        <p14:creationId xmlns:p14="http://schemas.microsoft.com/office/powerpoint/2010/main" val="323645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Inhaltsplatzhalt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lgn="ctr">
              <a:buNone/>
            </a:pPr>
            <a:r>
              <a:rPr lang="en-GB" b="1" dirty="0" smtClean="0"/>
              <a:t>1. </a:t>
            </a:r>
            <a:r>
              <a:rPr lang="en-GB" b="1" dirty="0"/>
              <a:t>Transfer </a:t>
            </a:r>
            <a:r>
              <a:rPr lang="en-GB" b="1" dirty="0" err="1"/>
              <a:t>ein</a:t>
            </a:r>
            <a:r>
              <a:rPr lang="en-GB" b="1" dirty="0"/>
              <a:t> </a:t>
            </a:r>
            <a:r>
              <a:rPr lang="en-GB" b="1" dirty="0" err="1"/>
              <a:t>umkämpftes</a:t>
            </a:r>
            <a:r>
              <a:rPr lang="en-GB" b="1" dirty="0"/>
              <a:t> Feld</a:t>
            </a:r>
          </a:p>
        </p:txBody>
      </p:sp>
    </p:spTree>
    <p:extLst>
      <p:ext uri="{BB962C8B-B14F-4D97-AF65-F5344CB8AC3E}">
        <p14:creationId xmlns:p14="http://schemas.microsoft.com/office/powerpoint/2010/main" val="234657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b="1" dirty="0" smtClean="0"/>
              <a:t>Transfer </a:t>
            </a:r>
            <a:r>
              <a:rPr lang="en-GB" b="1" dirty="0" err="1" smtClean="0"/>
              <a:t>ein</a:t>
            </a:r>
            <a:r>
              <a:rPr lang="en-GB" b="1" dirty="0" smtClean="0"/>
              <a:t> </a:t>
            </a:r>
            <a:r>
              <a:rPr lang="en-GB" b="1" dirty="0" err="1" smtClean="0"/>
              <a:t>umkämpftes</a:t>
            </a:r>
            <a:r>
              <a:rPr lang="en-GB" b="1" dirty="0" smtClean="0"/>
              <a:t> Feld</a:t>
            </a:r>
            <a:endParaRPr lang="en-GB" b="1" dirty="0"/>
          </a:p>
        </p:txBody>
      </p:sp>
      <p:sp>
        <p:nvSpPr>
          <p:cNvPr id="3" name="Inhaltsplatzhalter 2"/>
          <p:cNvSpPr>
            <a:spLocks noGrp="1"/>
          </p:cNvSpPr>
          <p:nvPr>
            <p:ph idx="1"/>
          </p:nvPr>
        </p:nvSpPr>
        <p:spPr/>
        <p:txBody>
          <a:bodyPr>
            <a:normAutofit fontScale="92500" lnSpcReduction="20000"/>
          </a:bodyPr>
          <a:lstStyle/>
          <a:p>
            <a:pPr marL="0" indent="0">
              <a:buNone/>
            </a:pPr>
            <a:endParaRPr lang="en-GB" dirty="0" smtClean="0"/>
          </a:p>
          <a:p>
            <a:pPr>
              <a:buFont typeface="Wingdings" panose="05000000000000000000" pitchFamily="2" charset="2"/>
              <a:buChar char="ü"/>
            </a:pPr>
            <a:r>
              <a:rPr lang="en-GB" dirty="0" smtClean="0"/>
              <a:t> Transfer </a:t>
            </a:r>
            <a:r>
              <a:rPr lang="en-GB" dirty="0" err="1" smtClean="0"/>
              <a:t>ist</a:t>
            </a:r>
            <a:r>
              <a:rPr lang="en-GB" dirty="0" smtClean="0"/>
              <a:t> </a:t>
            </a:r>
            <a:r>
              <a:rPr lang="en-GB" dirty="0" err="1" smtClean="0"/>
              <a:t>ein</a:t>
            </a:r>
            <a:r>
              <a:rPr lang="en-GB" dirty="0" smtClean="0"/>
              <a:t> </a:t>
            </a:r>
            <a:r>
              <a:rPr lang="en-GB" b="1" dirty="0" err="1" smtClean="0"/>
              <a:t>wissen</a:t>
            </a:r>
            <a:r>
              <a:rPr lang="en-GB" b="1" dirty="0" smtClean="0"/>
              <a:t>(</a:t>
            </a:r>
            <a:r>
              <a:rPr lang="en-GB" b="1" dirty="0" err="1" smtClean="0"/>
              <a:t>schafts</a:t>
            </a:r>
            <a:r>
              <a:rPr lang="en-GB" b="1" dirty="0" smtClean="0"/>
              <a:t>)</a:t>
            </a:r>
            <a:r>
              <a:rPr lang="en-GB" b="1" dirty="0" err="1" smtClean="0"/>
              <a:t>politisches</a:t>
            </a:r>
            <a:r>
              <a:rPr lang="en-GB" b="1" dirty="0" smtClean="0"/>
              <a:t> </a:t>
            </a:r>
            <a:r>
              <a:rPr lang="en-GB" b="1" dirty="0" err="1" smtClean="0"/>
              <a:t>umkämpftes</a:t>
            </a:r>
            <a:r>
              <a:rPr lang="en-GB" b="1" dirty="0" smtClean="0"/>
              <a:t> Feld</a:t>
            </a:r>
            <a:r>
              <a:rPr lang="en-GB" dirty="0" smtClean="0"/>
              <a:t>: </a:t>
            </a:r>
            <a:r>
              <a:rPr lang="en-GB" dirty="0" err="1" smtClean="0"/>
              <a:t>Wer</a:t>
            </a:r>
            <a:r>
              <a:rPr lang="en-GB" dirty="0" smtClean="0"/>
              <a:t> </a:t>
            </a:r>
            <a:r>
              <a:rPr lang="en-GB" dirty="0" err="1" smtClean="0"/>
              <a:t>Zugang</a:t>
            </a:r>
            <a:r>
              <a:rPr lang="en-GB" dirty="0" smtClean="0"/>
              <a:t> </a:t>
            </a:r>
            <a:r>
              <a:rPr lang="en-GB" dirty="0" err="1" smtClean="0"/>
              <a:t>zu</a:t>
            </a:r>
            <a:r>
              <a:rPr lang="en-GB" dirty="0" smtClean="0"/>
              <a:t> </a:t>
            </a:r>
            <a:r>
              <a:rPr lang="en-GB" dirty="0" err="1" smtClean="0"/>
              <a:t>welchem</a:t>
            </a:r>
            <a:r>
              <a:rPr lang="en-GB" dirty="0" smtClean="0"/>
              <a:t> </a:t>
            </a:r>
            <a:r>
              <a:rPr lang="en-GB" dirty="0" err="1" smtClean="0"/>
              <a:t>Wissen</a:t>
            </a:r>
            <a:r>
              <a:rPr lang="en-GB" dirty="0" smtClean="0"/>
              <a:t> hat und die </a:t>
            </a:r>
            <a:r>
              <a:rPr lang="en-GB" dirty="0" err="1" smtClean="0"/>
              <a:t>Themen</a:t>
            </a:r>
            <a:r>
              <a:rPr lang="en-GB" dirty="0" smtClean="0"/>
              <a:t> </a:t>
            </a:r>
            <a:r>
              <a:rPr lang="en-GB" dirty="0" err="1" smtClean="0"/>
              <a:t>setzt</a:t>
            </a:r>
            <a:r>
              <a:rPr lang="en-GB" dirty="0" smtClean="0"/>
              <a:t>, </a:t>
            </a:r>
            <a:r>
              <a:rPr lang="en-GB" dirty="0" err="1" smtClean="0"/>
              <a:t>ist</a:t>
            </a:r>
            <a:r>
              <a:rPr lang="en-GB" dirty="0" smtClean="0"/>
              <a:t> </a:t>
            </a:r>
            <a:r>
              <a:rPr lang="en-GB" dirty="0" err="1" smtClean="0"/>
              <a:t>für</a:t>
            </a:r>
            <a:r>
              <a:rPr lang="en-GB" dirty="0" smtClean="0"/>
              <a:t> die </a:t>
            </a:r>
            <a:r>
              <a:rPr lang="en-GB" dirty="0" err="1" smtClean="0"/>
              <a:t>politische</a:t>
            </a:r>
            <a:r>
              <a:rPr lang="en-GB" dirty="0" smtClean="0"/>
              <a:t> </a:t>
            </a:r>
            <a:r>
              <a:rPr lang="en-GB" dirty="0" err="1" smtClean="0"/>
              <a:t>Entwicklung</a:t>
            </a:r>
            <a:r>
              <a:rPr lang="en-GB" dirty="0" smtClean="0"/>
              <a:t> des </a:t>
            </a:r>
            <a:r>
              <a:rPr lang="en-GB" dirty="0" err="1" smtClean="0"/>
              <a:t>Feldes</a:t>
            </a:r>
            <a:r>
              <a:rPr lang="en-GB" dirty="0" smtClean="0"/>
              <a:t> von </a:t>
            </a:r>
            <a:r>
              <a:rPr lang="en-GB" dirty="0" err="1" smtClean="0"/>
              <a:t>grundlegender</a:t>
            </a:r>
            <a:r>
              <a:rPr lang="en-GB" dirty="0" smtClean="0"/>
              <a:t> </a:t>
            </a:r>
            <a:r>
              <a:rPr lang="en-GB" dirty="0" err="1" smtClean="0"/>
              <a:t>Bedeutung</a:t>
            </a:r>
            <a:r>
              <a:rPr lang="en-GB" dirty="0" smtClean="0"/>
              <a:t>. </a:t>
            </a:r>
          </a:p>
          <a:p>
            <a:pPr>
              <a:buFont typeface="Wingdings" panose="05000000000000000000" pitchFamily="2" charset="2"/>
              <a:buChar char="ü"/>
            </a:pPr>
            <a:endParaRPr lang="en-GB" dirty="0"/>
          </a:p>
          <a:p>
            <a:pPr>
              <a:buFont typeface="Wingdings" panose="05000000000000000000" pitchFamily="2" charset="2"/>
              <a:buChar char="ü"/>
            </a:pPr>
            <a:r>
              <a:rPr lang="en-GB" dirty="0" smtClean="0"/>
              <a:t> Transfer </a:t>
            </a:r>
            <a:r>
              <a:rPr lang="en-GB" dirty="0" err="1" smtClean="0"/>
              <a:t>ist</a:t>
            </a:r>
            <a:r>
              <a:rPr lang="en-GB" dirty="0" smtClean="0"/>
              <a:t> </a:t>
            </a:r>
            <a:r>
              <a:rPr lang="en-GB" dirty="0" err="1" smtClean="0"/>
              <a:t>heute</a:t>
            </a:r>
            <a:r>
              <a:rPr lang="en-GB" dirty="0" smtClean="0"/>
              <a:t> </a:t>
            </a:r>
            <a:r>
              <a:rPr lang="en-GB" dirty="0" err="1" smtClean="0"/>
              <a:t>mehr</a:t>
            </a:r>
            <a:r>
              <a:rPr lang="en-GB" dirty="0" smtClean="0"/>
              <a:t> </a:t>
            </a:r>
            <a:r>
              <a:rPr lang="en-GB" dirty="0" err="1" smtClean="0"/>
              <a:t>als</a:t>
            </a:r>
            <a:r>
              <a:rPr lang="en-GB" dirty="0" smtClean="0"/>
              <a:t> “</a:t>
            </a:r>
            <a:r>
              <a:rPr lang="en-GB" dirty="0" err="1" smtClean="0"/>
              <a:t>Hinüberbringen</a:t>
            </a:r>
            <a:r>
              <a:rPr lang="en-GB" dirty="0" smtClean="0"/>
              <a:t>” </a:t>
            </a:r>
            <a:r>
              <a:rPr lang="en-GB" dirty="0" err="1" smtClean="0"/>
              <a:t>zwischen</a:t>
            </a:r>
            <a:r>
              <a:rPr lang="en-GB" dirty="0" smtClean="0"/>
              <a:t> </a:t>
            </a:r>
            <a:r>
              <a:rPr lang="en-GB" dirty="0" err="1" smtClean="0"/>
              <a:t>Wissenschaft</a:t>
            </a:r>
            <a:r>
              <a:rPr lang="en-GB" dirty="0" smtClean="0"/>
              <a:t> und Praxis: </a:t>
            </a:r>
            <a:r>
              <a:rPr lang="en-GB" dirty="0" err="1"/>
              <a:t>E</a:t>
            </a:r>
            <a:r>
              <a:rPr lang="en-GB" dirty="0" err="1" smtClean="0"/>
              <a:t>s</a:t>
            </a:r>
            <a:r>
              <a:rPr lang="en-GB" dirty="0" smtClean="0"/>
              <a:t> </a:t>
            </a:r>
            <a:r>
              <a:rPr lang="en-GB" dirty="0" err="1" smtClean="0"/>
              <a:t>ist</a:t>
            </a:r>
            <a:r>
              <a:rPr lang="en-GB" dirty="0" smtClean="0"/>
              <a:t> das “</a:t>
            </a:r>
            <a:r>
              <a:rPr lang="en-GB" b="1" dirty="0" err="1" smtClean="0"/>
              <a:t>wissenspolitische</a:t>
            </a:r>
            <a:r>
              <a:rPr lang="en-GB" b="1" dirty="0" smtClean="0"/>
              <a:t> </a:t>
            </a:r>
            <a:r>
              <a:rPr lang="en-GB" b="1" dirty="0" err="1" smtClean="0"/>
              <a:t>Zwischengeschehen</a:t>
            </a:r>
            <a:r>
              <a:rPr lang="en-GB" dirty="0" smtClean="0"/>
              <a:t>” </a:t>
            </a:r>
            <a:r>
              <a:rPr lang="en-GB" dirty="0" err="1" smtClean="0"/>
              <a:t>einer</a:t>
            </a:r>
            <a:r>
              <a:rPr lang="en-GB" dirty="0" smtClean="0"/>
              <a:t> </a:t>
            </a:r>
            <a:r>
              <a:rPr lang="en-GB" dirty="0" err="1" smtClean="0"/>
              <a:t>Vielzahl</a:t>
            </a:r>
            <a:r>
              <a:rPr lang="en-GB" dirty="0" smtClean="0"/>
              <a:t> von </a:t>
            </a:r>
            <a:r>
              <a:rPr lang="en-GB" dirty="0" err="1" smtClean="0"/>
              <a:t>Akteuren</a:t>
            </a:r>
            <a:r>
              <a:rPr lang="en-GB" dirty="0" smtClean="0"/>
              <a:t>, in </a:t>
            </a:r>
            <a:r>
              <a:rPr lang="en-GB" dirty="0" err="1" smtClean="0"/>
              <a:t>dem</a:t>
            </a:r>
            <a:r>
              <a:rPr lang="en-GB" dirty="0" smtClean="0"/>
              <a:t> </a:t>
            </a:r>
            <a:r>
              <a:rPr lang="en-GB" dirty="0" err="1" smtClean="0"/>
              <a:t>ausgehandelt</a:t>
            </a:r>
            <a:r>
              <a:rPr lang="en-GB" dirty="0" smtClean="0"/>
              <a:t> </a:t>
            </a:r>
            <a:r>
              <a:rPr lang="en-GB" dirty="0" err="1" smtClean="0"/>
              <a:t>wird</a:t>
            </a:r>
            <a:r>
              <a:rPr lang="en-GB" dirty="0" smtClean="0"/>
              <a:t>, </a:t>
            </a:r>
            <a:r>
              <a:rPr lang="en-GB" b="1" dirty="0" smtClean="0"/>
              <a:t>welches </a:t>
            </a:r>
            <a:r>
              <a:rPr lang="en-GB" b="1" dirty="0" err="1" smtClean="0"/>
              <a:t>Wissen</a:t>
            </a:r>
            <a:r>
              <a:rPr lang="en-GB" b="1" dirty="0" smtClean="0"/>
              <a:t> </a:t>
            </a:r>
            <a:r>
              <a:rPr lang="en-GB" b="1" dirty="0" err="1" smtClean="0"/>
              <a:t>Relevanz</a:t>
            </a:r>
            <a:r>
              <a:rPr lang="en-GB" dirty="0" smtClean="0"/>
              <a:t> hat (</a:t>
            </a:r>
            <a:r>
              <a:rPr lang="en-GB" dirty="0" err="1" smtClean="0"/>
              <a:t>Beispiel</a:t>
            </a:r>
            <a:r>
              <a:rPr lang="en-GB" dirty="0" smtClean="0"/>
              <a:t>: </a:t>
            </a:r>
            <a:r>
              <a:rPr lang="en-GB" dirty="0" err="1" smtClean="0"/>
              <a:t>Wirkungsforschung</a:t>
            </a:r>
            <a:r>
              <a:rPr lang="en-GB" dirty="0" smtClean="0"/>
              <a:t>; </a:t>
            </a:r>
            <a:r>
              <a:rPr lang="en-GB" dirty="0" err="1" smtClean="0"/>
              <a:t>Sozialraum</a:t>
            </a:r>
            <a:r>
              <a:rPr lang="en-GB" dirty="0" smtClean="0"/>
              <a:t>; </a:t>
            </a:r>
            <a:r>
              <a:rPr lang="en-GB" dirty="0" err="1" smtClean="0"/>
              <a:t>Sozialberichterstattung</a:t>
            </a:r>
            <a:r>
              <a:rPr lang="en-GB" dirty="0" smtClean="0"/>
              <a:t>).</a:t>
            </a:r>
          </a:p>
          <a:p>
            <a:pPr marL="0" indent="0">
              <a:buNone/>
            </a:pPr>
            <a:r>
              <a:rPr lang="en-GB" dirty="0" smtClean="0"/>
              <a:t> </a:t>
            </a:r>
          </a:p>
          <a:p>
            <a:pPr>
              <a:buFont typeface="Wingdings" panose="05000000000000000000" pitchFamily="2" charset="2"/>
              <a:buChar char="ü"/>
            </a:pPr>
            <a:r>
              <a:rPr lang="en-GB" dirty="0" smtClean="0"/>
              <a:t> </a:t>
            </a:r>
            <a:r>
              <a:rPr lang="en-GB" dirty="0" err="1" smtClean="0"/>
              <a:t>Im</a:t>
            </a:r>
            <a:r>
              <a:rPr lang="en-GB" b="1" dirty="0" smtClean="0"/>
              <a:t> “Transfer” </a:t>
            </a:r>
            <a:r>
              <a:rPr lang="en-GB" dirty="0" smtClean="0"/>
              <a:t>der </a:t>
            </a:r>
            <a:r>
              <a:rPr lang="en-GB" dirty="0" err="1" smtClean="0"/>
              <a:t>Akteure</a:t>
            </a:r>
            <a:r>
              <a:rPr lang="en-GB" dirty="0" smtClean="0"/>
              <a:t> </a:t>
            </a:r>
            <a:r>
              <a:rPr lang="en-GB" dirty="0" err="1" smtClean="0"/>
              <a:t>wird</a:t>
            </a:r>
            <a:r>
              <a:rPr lang="en-GB" dirty="0" smtClean="0"/>
              <a:t> </a:t>
            </a:r>
            <a:r>
              <a:rPr lang="en-GB" dirty="0" err="1" smtClean="0"/>
              <a:t>häufig</a:t>
            </a:r>
            <a:r>
              <a:rPr lang="en-GB" dirty="0" smtClean="0"/>
              <a:t> </a:t>
            </a:r>
            <a:r>
              <a:rPr lang="en-GB" dirty="0" err="1" smtClean="0"/>
              <a:t>erst</a:t>
            </a:r>
            <a:r>
              <a:rPr lang="en-GB" dirty="0" smtClean="0"/>
              <a:t> </a:t>
            </a:r>
            <a:r>
              <a:rPr lang="en-GB" b="1" dirty="0" err="1" smtClean="0"/>
              <a:t>bestimmt</a:t>
            </a:r>
            <a:r>
              <a:rPr lang="en-GB" b="1" dirty="0" smtClean="0"/>
              <a:t>, </a:t>
            </a:r>
            <a:r>
              <a:rPr lang="en-GB" b="1" dirty="0" err="1" smtClean="0"/>
              <a:t>wer</a:t>
            </a:r>
            <a:r>
              <a:rPr lang="en-GB" b="1" dirty="0" smtClean="0"/>
              <a:t> </a:t>
            </a:r>
            <a:r>
              <a:rPr lang="en-GB" b="1" dirty="0" err="1" smtClean="0"/>
              <a:t>welche</a:t>
            </a:r>
            <a:r>
              <a:rPr lang="en-GB" b="1" dirty="0" smtClean="0"/>
              <a:t> Rolle </a:t>
            </a:r>
            <a:r>
              <a:rPr lang="en-GB" dirty="0" smtClean="0"/>
              <a:t>hat und</a:t>
            </a:r>
            <a:r>
              <a:rPr lang="en-GB" b="1" dirty="0" smtClean="0"/>
              <a:t> </a:t>
            </a:r>
            <a:r>
              <a:rPr lang="en-GB" b="1" dirty="0" err="1" smtClean="0"/>
              <a:t>wer</a:t>
            </a:r>
            <a:r>
              <a:rPr lang="en-GB" b="1" dirty="0" smtClean="0"/>
              <a:t> </a:t>
            </a:r>
            <a:r>
              <a:rPr lang="en-GB" b="1" dirty="0" err="1" smtClean="0"/>
              <a:t>beteiligt</a:t>
            </a:r>
            <a:r>
              <a:rPr lang="en-GB" b="1" dirty="0" smtClean="0"/>
              <a:t> </a:t>
            </a:r>
            <a:r>
              <a:rPr lang="en-GB" b="1" dirty="0" err="1" smtClean="0"/>
              <a:t>wird</a:t>
            </a:r>
            <a:r>
              <a:rPr lang="en-GB" b="1" dirty="0" smtClean="0"/>
              <a:t>.</a:t>
            </a:r>
          </a:p>
        </p:txBody>
      </p:sp>
    </p:spTree>
    <p:extLst>
      <p:ext uri="{BB962C8B-B14F-4D97-AF65-F5344CB8AC3E}">
        <p14:creationId xmlns:p14="http://schemas.microsoft.com/office/powerpoint/2010/main" val="242727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dirty="0" smtClean="0"/>
              <a:t>1. Transfer </a:t>
            </a:r>
            <a:r>
              <a:rPr lang="en-GB" dirty="0" err="1"/>
              <a:t>ein</a:t>
            </a:r>
            <a:r>
              <a:rPr lang="en-GB" dirty="0"/>
              <a:t> </a:t>
            </a:r>
            <a:r>
              <a:rPr lang="en-GB" dirty="0" err="1"/>
              <a:t>umkämpftes</a:t>
            </a:r>
            <a:r>
              <a:rPr lang="en-GB" dirty="0"/>
              <a:t> Feld</a:t>
            </a:r>
          </a:p>
        </p:txBody>
      </p:sp>
      <p:sp>
        <p:nvSpPr>
          <p:cNvPr id="3" name="Inhaltsplatzhalter 2"/>
          <p:cNvSpPr>
            <a:spLocks noGrp="1"/>
          </p:cNvSpPr>
          <p:nvPr>
            <p:ph idx="1"/>
          </p:nvPr>
        </p:nvSpPr>
        <p:spPr/>
        <p:txBody>
          <a:bodyPr>
            <a:normAutofit/>
          </a:bodyPr>
          <a:lstStyle/>
          <a:p>
            <a:pPr marL="0" indent="0">
              <a:buNone/>
            </a:pPr>
            <a:r>
              <a:rPr lang="en-GB" dirty="0" smtClean="0"/>
              <a:t> </a:t>
            </a:r>
          </a:p>
          <a:p>
            <a:pPr>
              <a:buFont typeface="Wingdings" panose="05000000000000000000" pitchFamily="2" charset="2"/>
              <a:buChar char="ü"/>
            </a:pPr>
            <a:r>
              <a:rPr lang="en-GB" dirty="0" smtClean="0"/>
              <a:t> </a:t>
            </a:r>
            <a:r>
              <a:rPr lang="en-GB" dirty="0" err="1" smtClean="0"/>
              <a:t>Es</a:t>
            </a:r>
            <a:r>
              <a:rPr lang="en-GB" dirty="0" smtClean="0"/>
              <a:t> </a:t>
            </a:r>
            <a:r>
              <a:rPr lang="en-GB" dirty="0" err="1" smtClean="0"/>
              <a:t>ist</a:t>
            </a:r>
            <a:r>
              <a:rPr lang="en-GB" dirty="0" smtClean="0"/>
              <a:t> in </a:t>
            </a:r>
            <a:r>
              <a:rPr lang="en-GB" dirty="0" err="1" smtClean="0"/>
              <a:t>einer</a:t>
            </a:r>
            <a:r>
              <a:rPr lang="en-GB" dirty="0" smtClean="0"/>
              <a:t> </a:t>
            </a:r>
            <a:r>
              <a:rPr lang="en-GB" dirty="0" err="1" smtClean="0"/>
              <a:t>Wissensgesellschaft</a:t>
            </a:r>
            <a:r>
              <a:rPr lang="en-GB" dirty="0" smtClean="0"/>
              <a:t> von </a:t>
            </a:r>
            <a:r>
              <a:rPr lang="en-GB" dirty="0" err="1" smtClean="0"/>
              <a:t>entscheidender</a:t>
            </a:r>
            <a:r>
              <a:rPr lang="en-GB" dirty="0" smtClean="0"/>
              <a:t> </a:t>
            </a:r>
            <a:r>
              <a:rPr lang="en-GB" dirty="0" err="1" smtClean="0"/>
              <a:t>Bedeutung</a:t>
            </a:r>
            <a:r>
              <a:rPr lang="en-GB" dirty="0" smtClean="0"/>
              <a:t> </a:t>
            </a:r>
            <a:r>
              <a:rPr lang="en-GB" dirty="0" err="1" smtClean="0"/>
              <a:t>wer</a:t>
            </a:r>
            <a:r>
              <a:rPr lang="en-GB" dirty="0" smtClean="0"/>
              <a:t> an </a:t>
            </a:r>
            <a:r>
              <a:rPr lang="en-GB" dirty="0" err="1" smtClean="0"/>
              <a:t>Transferprozessen</a:t>
            </a:r>
            <a:r>
              <a:rPr lang="en-GB" dirty="0" smtClean="0"/>
              <a:t> </a:t>
            </a:r>
            <a:r>
              <a:rPr lang="en-GB" dirty="0" err="1" smtClean="0"/>
              <a:t>beteiligt</a:t>
            </a:r>
            <a:r>
              <a:rPr lang="en-GB" dirty="0" smtClean="0"/>
              <a:t> </a:t>
            </a:r>
            <a:r>
              <a:rPr lang="en-GB" dirty="0" err="1" smtClean="0"/>
              <a:t>wird</a:t>
            </a:r>
            <a:r>
              <a:rPr lang="en-GB" dirty="0" smtClean="0"/>
              <a:t> und </a:t>
            </a:r>
            <a:r>
              <a:rPr lang="en-GB" dirty="0" err="1" smtClean="0"/>
              <a:t>wer</a:t>
            </a:r>
            <a:r>
              <a:rPr lang="en-GB" dirty="0" smtClean="0"/>
              <a:t> </a:t>
            </a:r>
            <a:r>
              <a:rPr lang="en-GB" dirty="0" err="1" smtClean="0"/>
              <a:t>nicht</a:t>
            </a:r>
            <a:r>
              <a:rPr lang="en-GB" dirty="0" smtClean="0"/>
              <a:t>.</a:t>
            </a:r>
          </a:p>
          <a:p>
            <a:pPr>
              <a:buFont typeface="Wingdings" panose="05000000000000000000" pitchFamily="2" charset="2"/>
              <a:buChar char="ü"/>
            </a:pPr>
            <a:endParaRPr lang="en-GB" dirty="0"/>
          </a:p>
          <a:p>
            <a:pPr>
              <a:buFont typeface="Wingdings" panose="05000000000000000000" pitchFamily="2" charset="2"/>
              <a:buChar char="ü"/>
            </a:pPr>
            <a:r>
              <a:rPr lang="en-GB" dirty="0" smtClean="0"/>
              <a:t> </a:t>
            </a:r>
            <a:r>
              <a:rPr lang="en-GB" dirty="0" err="1" smtClean="0"/>
              <a:t>Wohlfahrtstaatlicher</a:t>
            </a:r>
            <a:r>
              <a:rPr lang="en-GB" dirty="0" smtClean="0"/>
              <a:t> </a:t>
            </a:r>
            <a:r>
              <a:rPr lang="en-GB" dirty="0" err="1" smtClean="0"/>
              <a:t>Korporatismus</a:t>
            </a:r>
            <a:r>
              <a:rPr lang="en-GB" dirty="0" smtClean="0"/>
              <a:t>: </a:t>
            </a:r>
            <a:r>
              <a:rPr lang="en-GB" dirty="0" err="1" smtClean="0"/>
              <a:t>Im</a:t>
            </a:r>
            <a:r>
              <a:rPr lang="en-GB" dirty="0" smtClean="0"/>
              <a:t> </a:t>
            </a:r>
            <a:r>
              <a:rPr lang="en-GB" dirty="0" err="1" smtClean="0"/>
              <a:t>wissenspolitischen</a:t>
            </a:r>
            <a:r>
              <a:rPr lang="en-GB" dirty="0" smtClean="0"/>
              <a:t> Feld der Kinder- und </a:t>
            </a:r>
            <a:r>
              <a:rPr lang="en-GB" dirty="0" err="1" smtClean="0"/>
              <a:t>Jugendhilfe</a:t>
            </a:r>
            <a:r>
              <a:rPr lang="en-GB" dirty="0" smtClean="0"/>
              <a:t> </a:t>
            </a:r>
            <a:r>
              <a:rPr lang="en-GB" dirty="0" err="1" smtClean="0"/>
              <a:t>sind</a:t>
            </a:r>
            <a:r>
              <a:rPr lang="en-GB" dirty="0" smtClean="0"/>
              <a:t> die </a:t>
            </a:r>
            <a:r>
              <a:rPr lang="en-GB" b="1" dirty="0" err="1" smtClean="0"/>
              <a:t>Betroffenen</a:t>
            </a:r>
            <a:r>
              <a:rPr lang="en-GB" b="1" dirty="0" smtClean="0"/>
              <a:t>- und </a:t>
            </a:r>
            <a:r>
              <a:rPr lang="en-GB" b="1" dirty="0" err="1" smtClean="0"/>
              <a:t>Adressat_innenorganisationen</a:t>
            </a:r>
            <a:r>
              <a:rPr lang="en-GB" b="1" dirty="0" smtClean="0"/>
              <a:t> </a:t>
            </a:r>
            <a:r>
              <a:rPr lang="en-GB" b="1" dirty="0" err="1" smtClean="0"/>
              <a:t>strukturell</a:t>
            </a:r>
            <a:r>
              <a:rPr lang="en-GB" b="1" dirty="0" smtClean="0"/>
              <a:t> </a:t>
            </a:r>
            <a:r>
              <a:rPr lang="en-GB" b="1" dirty="0" err="1" smtClean="0"/>
              <a:t>benachteiligt</a:t>
            </a:r>
            <a:r>
              <a:rPr lang="en-GB" dirty="0" smtClean="0"/>
              <a:t>. Wo </a:t>
            </a:r>
            <a:r>
              <a:rPr lang="en-GB" dirty="0" err="1" smtClean="0"/>
              <a:t>sind</a:t>
            </a:r>
            <a:r>
              <a:rPr lang="en-GB" dirty="0" smtClean="0"/>
              <a:t> </a:t>
            </a:r>
            <a:r>
              <a:rPr lang="en-GB" dirty="0" err="1" smtClean="0"/>
              <a:t>sie</a:t>
            </a:r>
            <a:r>
              <a:rPr lang="en-GB" dirty="0" smtClean="0"/>
              <a:t> </a:t>
            </a:r>
            <a:r>
              <a:rPr lang="en-GB" dirty="0" err="1" smtClean="0"/>
              <a:t>z.B</a:t>
            </a:r>
            <a:r>
              <a:rPr lang="en-GB" dirty="0" smtClean="0"/>
              <a:t>. </a:t>
            </a:r>
            <a:r>
              <a:rPr lang="en-GB" dirty="0" err="1" smtClean="0"/>
              <a:t>heute</a:t>
            </a:r>
            <a:r>
              <a:rPr lang="en-GB" dirty="0" smtClean="0"/>
              <a:t>?</a:t>
            </a: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85344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dirty="0"/>
              <a:t>1. Transfer </a:t>
            </a:r>
            <a:r>
              <a:rPr lang="en-GB" dirty="0" err="1"/>
              <a:t>ein</a:t>
            </a:r>
            <a:r>
              <a:rPr lang="en-GB" dirty="0"/>
              <a:t> </a:t>
            </a:r>
            <a:r>
              <a:rPr lang="en-GB" dirty="0" err="1"/>
              <a:t>umkämpftes</a:t>
            </a:r>
            <a:r>
              <a:rPr lang="en-GB" dirty="0"/>
              <a:t> Feld</a:t>
            </a:r>
          </a:p>
        </p:txBody>
      </p:sp>
      <p:sp>
        <p:nvSpPr>
          <p:cNvPr id="3" name="Inhaltsplatzhalter 2"/>
          <p:cNvSpPr>
            <a:spLocks noGrp="1"/>
          </p:cNvSpPr>
          <p:nvPr>
            <p:ph idx="1"/>
          </p:nvPr>
        </p:nvSpPr>
        <p:spPr/>
        <p:txBody>
          <a:bodyPr/>
          <a:lstStyle/>
          <a:p>
            <a:pPr marL="0" indent="0">
              <a:buNone/>
            </a:pPr>
            <a:endParaRPr lang="en-GB" dirty="0" smtClean="0"/>
          </a:p>
          <a:p>
            <a:pPr>
              <a:buFont typeface="Wingdings" panose="05000000000000000000" pitchFamily="2" charset="2"/>
              <a:buChar char="ü"/>
            </a:pPr>
            <a:r>
              <a:rPr lang="en-GB" b="1" dirty="0" smtClean="0"/>
              <a:t> </a:t>
            </a:r>
            <a:r>
              <a:rPr lang="en-GB" b="1" dirty="0" err="1" smtClean="0"/>
              <a:t>Wessen</a:t>
            </a:r>
            <a:r>
              <a:rPr lang="en-GB" b="1" dirty="0" smtClean="0"/>
              <a:t> </a:t>
            </a:r>
            <a:r>
              <a:rPr lang="en-GB" b="1" dirty="0"/>
              <a:t>und Welches </a:t>
            </a:r>
            <a:r>
              <a:rPr lang="en-GB" dirty="0" err="1"/>
              <a:t>Wissen</a:t>
            </a:r>
            <a:r>
              <a:rPr lang="en-GB" dirty="0"/>
              <a:t> </a:t>
            </a:r>
            <a:r>
              <a:rPr lang="en-GB" dirty="0" err="1"/>
              <a:t>wird</a:t>
            </a:r>
            <a:r>
              <a:rPr lang="en-GB" dirty="0"/>
              <a:t> </a:t>
            </a:r>
            <a:r>
              <a:rPr lang="en-GB" dirty="0" err="1"/>
              <a:t>als</a:t>
            </a:r>
            <a:r>
              <a:rPr lang="en-GB" dirty="0"/>
              <a:t> relevant und </a:t>
            </a:r>
            <a:r>
              <a:rPr lang="en-GB" dirty="0" err="1"/>
              <a:t>transferfähig</a:t>
            </a:r>
            <a:r>
              <a:rPr lang="en-GB" dirty="0"/>
              <a:t> </a:t>
            </a:r>
            <a:r>
              <a:rPr lang="en-GB" dirty="0" err="1"/>
              <a:t>angesehen</a:t>
            </a:r>
            <a:r>
              <a:rPr lang="en-GB" dirty="0"/>
              <a:t>, </a:t>
            </a:r>
            <a:r>
              <a:rPr lang="en-GB" dirty="0" err="1"/>
              <a:t>wer</a:t>
            </a:r>
            <a:r>
              <a:rPr lang="en-GB" dirty="0"/>
              <a:t> </a:t>
            </a:r>
            <a:r>
              <a:rPr lang="en-GB" dirty="0" err="1"/>
              <a:t>darf</a:t>
            </a:r>
            <a:r>
              <a:rPr lang="en-GB" dirty="0"/>
              <a:t> dies </a:t>
            </a:r>
            <a:r>
              <a:rPr lang="en-GB" dirty="0" err="1"/>
              <a:t>diskutieren</a:t>
            </a:r>
            <a:r>
              <a:rPr lang="en-GB" dirty="0"/>
              <a:t> und </a:t>
            </a:r>
            <a:r>
              <a:rPr lang="en-GB" dirty="0" err="1"/>
              <a:t>Positionen</a:t>
            </a:r>
            <a:r>
              <a:rPr lang="en-GB" dirty="0"/>
              <a:t> </a:t>
            </a:r>
            <a:r>
              <a:rPr lang="en-GB" dirty="0" err="1"/>
              <a:t>setzen</a:t>
            </a:r>
            <a:r>
              <a:rPr lang="en-GB" dirty="0"/>
              <a:t>?</a:t>
            </a:r>
          </a:p>
          <a:p>
            <a:pPr marL="0" indent="0">
              <a:buNone/>
            </a:pPr>
            <a:endParaRPr lang="en-GB" b="1" dirty="0"/>
          </a:p>
          <a:p>
            <a:pPr>
              <a:buFont typeface="Wingdings" panose="05000000000000000000" pitchFamily="2" charset="2"/>
              <a:buChar char="ü"/>
            </a:pPr>
            <a:r>
              <a:rPr lang="en-GB" b="1" dirty="0"/>
              <a:t> </a:t>
            </a:r>
            <a:r>
              <a:rPr lang="en-GB" dirty="0" err="1"/>
              <a:t>Diejenigen</a:t>
            </a:r>
            <a:r>
              <a:rPr lang="en-GB" dirty="0"/>
              <a:t>, die </a:t>
            </a:r>
            <a:r>
              <a:rPr lang="en-GB" dirty="0" err="1"/>
              <a:t>mit</a:t>
            </a:r>
            <a:r>
              <a:rPr lang="en-GB" dirty="0"/>
              <a:t> </a:t>
            </a:r>
            <a:r>
              <a:rPr lang="en-GB" dirty="0" err="1"/>
              <a:t>wissenschaftlichen</a:t>
            </a:r>
            <a:r>
              <a:rPr lang="en-GB" dirty="0"/>
              <a:t> </a:t>
            </a:r>
            <a:r>
              <a:rPr lang="en-GB" dirty="0" err="1"/>
              <a:t>Methoden</a:t>
            </a:r>
            <a:r>
              <a:rPr lang="en-GB" dirty="0"/>
              <a:t> </a:t>
            </a:r>
            <a:r>
              <a:rPr lang="en-GB" dirty="0" err="1"/>
              <a:t>Wissen</a:t>
            </a:r>
            <a:r>
              <a:rPr lang="en-GB" dirty="0"/>
              <a:t> </a:t>
            </a:r>
            <a:r>
              <a:rPr lang="en-GB" dirty="0" err="1"/>
              <a:t>produzieren</a:t>
            </a:r>
            <a:r>
              <a:rPr lang="en-GB" dirty="0"/>
              <a:t>, </a:t>
            </a:r>
            <a:r>
              <a:rPr lang="en-GB" dirty="0" err="1"/>
              <a:t>haben</a:t>
            </a:r>
            <a:r>
              <a:rPr lang="en-GB" dirty="0"/>
              <a:t> </a:t>
            </a:r>
            <a:r>
              <a:rPr lang="en-GB" dirty="0" smtClean="0"/>
              <a:t>die </a:t>
            </a:r>
            <a:r>
              <a:rPr lang="en-GB" b="1" dirty="0" err="1" smtClean="0"/>
              <a:t>wissenspolitische</a:t>
            </a:r>
            <a:r>
              <a:rPr lang="en-GB" b="1" dirty="0" smtClean="0"/>
              <a:t> </a:t>
            </a:r>
            <a:r>
              <a:rPr lang="en-GB" b="1" dirty="0" err="1"/>
              <a:t>Verantwortung</a:t>
            </a:r>
            <a:r>
              <a:rPr lang="en-GB" b="1" dirty="0"/>
              <a:t> </a:t>
            </a:r>
            <a:r>
              <a:rPr lang="en-GB" b="1" dirty="0" smtClean="0"/>
              <a:t>in </a:t>
            </a:r>
            <a:r>
              <a:rPr lang="en-GB" b="1" dirty="0" err="1" smtClean="0"/>
              <a:t>einer</a:t>
            </a:r>
            <a:r>
              <a:rPr lang="en-GB" b="1" dirty="0" smtClean="0"/>
              <a:t> </a:t>
            </a:r>
            <a:r>
              <a:rPr lang="en-GB" b="1" dirty="0" err="1" smtClean="0"/>
              <a:t>Zivilgesellschaft</a:t>
            </a:r>
            <a:r>
              <a:rPr lang="en-GB" dirty="0" smtClean="0"/>
              <a:t> </a:t>
            </a:r>
            <a:r>
              <a:rPr lang="en-GB" dirty="0" err="1" smtClean="0"/>
              <a:t>ihre</a:t>
            </a:r>
            <a:r>
              <a:rPr lang="en-GB" dirty="0" smtClean="0"/>
              <a:t> </a:t>
            </a:r>
            <a:r>
              <a:rPr lang="en-GB" b="1" dirty="0" err="1"/>
              <a:t>Instrumente</a:t>
            </a:r>
            <a:r>
              <a:rPr lang="en-GB" b="1" dirty="0"/>
              <a:t> der </a:t>
            </a:r>
            <a:r>
              <a:rPr lang="en-GB" b="1" dirty="0" err="1"/>
              <a:t>Wissensproduktion</a:t>
            </a:r>
            <a:r>
              <a:rPr lang="en-GB" dirty="0"/>
              <a:t> </a:t>
            </a:r>
            <a:r>
              <a:rPr lang="en-GB" dirty="0" err="1"/>
              <a:t>auch</a:t>
            </a:r>
            <a:r>
              <a:rPr lang="en-GB" dirty="0"/>
              <a:t> </a:t>
            </a:r>
            <a:r>
              <a:rPr lang="en-GB" dirty="0" err="1"/>
              <a:t>denjenigen</a:t>
            </a:r>
            <a:r>
              <a:rPr lang="en-GB" dirty="0"/>
              <a:t> </a:t>
            </a:r>
            <a:r>
              <a:rPr lang="en-GB" dirty="0" err="1"/>
              <a:t>zur</a:t>
            </a:r>
            <a:r>
              <a:rPr lang="en-GB" dirty="0"/>
              <a:t> </a:t>
            </a:r>
            <a:r>
              <a:rPr lang="en-GB" dirty="0" err="1"/>
              <a:t>Verfügung</a:t>
            </a:r>
            <a:r>
              <a:rPr lang="en-GB" dirty="0"/>
              <a:t> </a:t>
            </a:r>
            <a:r>
              <a:rPr lang="en-GB" dirty="0" err="1"/>
              <a:t>zu</a:t>
            </a:r>
            <a:r>
              <a:rPr lang="en-GB" dirty="0"/>
              <a:t> </a:t>
            </a:r>
            <a:r>
              <a:rPr lang="en-GB" dirty="0" err="1"/>
              <a:t>stelllen</a:t>
            </a:r>
            <a:r>
              <a:rPr lang="en-GB" dirty="0"/>
              <a:t>, die </a:t>
            </a:r>
            <a:r>
              <a:rPr lang="en-GB" b="1" dirty="0" err="1"/>
              <a:t>keine</a:t>
            </a:r>
            <a:r>
              <a:rPr lang="en-GB" b="1" dirty="0"/>
              <a:t> </a:t>
            </a:r>
            <a:r>
              <a:rPr lang="en-GB" b="1" dirty="0" err="1"/>
              <a:t>Ressourcen</a:t>
            </a:r>
            <a:r>
              <a:rPr lang="en-GB" dirty="0"/>
              <a:t> </a:t>
            </a:r>
            <a:r>
              <a:rPr lang="en-GB" dirty="0" err="1"/>
              <a:t>haben</a:t>
            </a:r>
            <a:r>
              <a:rPr lang="en-GB" dirty="0"/>
              <a:t>, um </a:t>
            </a:r>
            <a:r>
              <a:rPr lang="en-GB" dirty="0" err="1"/>
              <a:t>ihre</a:t>
            </a:r>
            <a:r>
              <a:rPr lang="en-GB" dirty="0"/>
              <a:t> </a:t>
            </a:r>
            <a:r>
              <a:rPr lang="en-GB" dirty="0" err="1"/>
              <a:t>Positionen</a:t>
            </a:r>
            <a:r>
              <a:rPr lang="en-GB" dirty="0"/>
              <a:t> </a:t>
            </a:r>
            <a:r>
              <a:rPr lang="en-GB" dirty="0" err="1"/>
              <a:t>wissenschaftlich</a:t>
            </a:r>
            <a:r>
              <a:rPr lang="en-GB" dirty="0"/>
              <a:t> </a:t>
            </a:r>
            <a:r>
              <a:rPr lang="en-GB" dirty="0" err="1"/>
              <a:t>zu</a:t>
            </a:r>
            <a:r>
              <a:rPr lang="en-GB" dirty="0"/>
              <a:t> </a:t>
            </a:r>
            <a:r>
              <a:rPr lang="en-GB" dirty="0" err="1"/>
              <a:t>untersetzen</a:t>
            </a:r>
            <a:r>
              <a:rPr lang="en-GB" dirty="0"/>
              <a:t>.</a:t>
            </a:r>
          </a:p>
          <a:p>
            <a:pPr marL="0" indent="0">
              <a:buNone/>
            </a:pPr>
            <a:endParaRPr lang="en-GB" dirty="0"/>
          </a:p>
        </p:txBody>
      </p:sp>
    </p:spTree>
    <p:extLst>
      <p:ext uri="{BB962C8B-B14F-4D97-AF65-F5344CB8AC3E}">
        <p14:creationId xmlns:p14="http://schemas.microsoft.com/office/powerpoint/2010/main" val="145818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3" name="Inhaltsplatzhalter 2"/>
          <p:cNvSpPr>
            <a:spLocks noGrp="1"/>
          </p:cNvSpPr>
          <p:nvPr>
            <p:ph idx="1"/>
          </p:nvPr>
        </p:nvSpPr>
        <p:spPr/>
        <p:txBody>
          <a:bodyPr/>
          <a:lstStyle/>
          <a:p>
            <a:pPr marL="0" indent="0">
              <a:buNone/>
            </a:pPr>
            <a:endParaRPr lang="en-GB" dirty="0" smtClean="0"/>
          </a:p>
          <a:p>
            <a:pPr marL="0" indent="0">
              <a:buNone/>
            </a:pPr>
            <a:endParaRPr lang="en-GB" sz="3600" dirty="0"/>
          </a:p>
          <a:p>
            <a:pPr marL="0" indent="0">
              <a:buNone/>
            </a:pPr>
            <a:r>
              <a:rPr lang="en-GB" sz="3600" b="1" dirty="0" smtClean="0"/>
              <a:t>2. </a:t>
            </a:r>
            <a:r>
              <a:rPr lang="en-GB" sz="3600" b="1" dirty="0" err="1" smtClean="0"/>
              <a:t>Wissen</a:t>
            </a:r>
            <a:r>
              <a:rPr lang="en-GB" sz="3600" b="1" dirty="0" smtClean="0"/>
              <a:t> </a:t>
            </a:r>
            <a:r>
              <a:rPr lang="en-GB" sz="3600" b="1" dirty="0"/>
              <a:t>der </a:t>
            </a:r>
            <a:r>
              <a:rPr lang="en-GB" sz="3600" b="1" dirty="0" err="1"/>
              <a:t>Adressat_innen</a:t>
            </a:r>
            <a:r>
              <a:rPr lang="en-GB" sz="3600" b="1" dirty="0"/>
              <a:t> und </a:t>
            </a:r>
            <a:r>
              <a:rPr lang="en-GB" sz="3600" b="1" dirty="0" err="1"/>
              <a:t>Betroffenen</a:t>
            </a:r>
            <a:r>
              <a:rPr lang="en-GB" sz="3600" b="1" dirty="0"/>
              <a:t> in </a:t>
            </a:r>
            <a:r>
              <a:rPr lang="en-GB" sz="3600" b="1" dirty="0" smtClean="0"/>
              <a:t>der Kinder- und </a:t>
            </a:r>
            <a:r>
              <a:rPr lang="en-GB" sz="3600" b="1" dirty="0" err="1" smtClean="0"/>
              <a:t>Jugendhilfe</a:t>
            </a:r>
            <a:r>
              <a:rPr lang="en-GB" sz="3600" b="1" dirty="0" smtClean="0"/>
              <a:t> </a:t>
            </a:r>
            <a:r>
              <a:rPr lang="en-GB" sz="3600" b="1" dirty="0" err="1" smtClean="0"/>
              <a:t>wissen</a:t>
            </a:r>
            <a:r>
              <a:rPr lang="en-GB" sz="3600" b="1" i="1" dirty="0" err="1" smtClean="0"/>
              <a:t>schaft</a:t>
            </a:r>
            <a:r>
              <a:rPr lang="en-GB" sz="3600" b="1" dirty="0" err="1" smtClean="0"/>
              <a:t>lich</a:t>
            </a:r>
            <a:r>
              <a:rPr lang="en-GB" sz="3600" b="1" dirty="0" smtClean="0"/>
              <a:t> </a:t>
            </a:r>
            <a:r>
              <a:rPr lang="en-GB" sz="3600" b="1" dirty="0" err="1" smtClean="0"/>
              <a:t>stärken</a:t>
            </a:r>
            <a:r>
              <a:rPr lang="en-GB" sz="3600" b="1" dirty="0" smtClean="0"/>
              <a:t>: </a:t>
            </a:r>
            <a:r>
              <a:rPr lang="en-GB" sz="3600" b="1" dirty="0" err="1" smtClean="0"/>
              <a:t>D</a:t>
            </a:r>
            <a:r>
              <a:rPr lang="en-GB" sz="3600" b="1" dirty="0" err="1"/>
              <a:t>r</a:t>
            </a:r>
            <a:r>
              <a:rPr lang="en-GB" sz="3600" b="1" dirty="0" err="1" smtClean="0"/>
              <a:t>ei</a:t>
            </a:r>
            <a:r>
              <a:rPr lang="en-GB" sz="3600" b="1" dirty="0" smtClean="0"/>
              <a:t> </a:t>
            </a:r>
            <a:r>
              <a:rPr lang="en-GB" sz="3600" b="1" dirty="0" err="1"/>
              <a:t>Beispiele</a:t>
            </a:r>
            <a:endParaRPr lang="en-GB" sz="3600" b="1" dirty="0"/>
          </a:p>
          <a:p>
            <a:pPr marL="0" indent="0">
              <a:buNone/>
            </a:pPr>
            <a:endParaRPr lang="en-GB" dirty="0"/>
          </a:p>
        </p:txBody>
      </p:sp>
    </p:spTree>
    <p:extLst>
      <p:ext uri="{BB962C8B-B14F-4D97-AF65-F5344CB8AC3E}">
        <p14:creationId xmlns:p14="http://schemas.microsoft.com/office/powerpoint/2010/main" val="124460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Inhaltsplatzhalter 2"/>
          <p:cNvSpPr>
            <a:spLocks noGrp="1"/>
          </p:cNvSpPr>
          <p:nvPr>
            <p:ph idx="1"/>
          </p:nvPr>
        </p:nvSpPr>
        <p:spPr/>
        <p:txBody>
          <a:bodyPr/>
          <a:lstStyle/>
          <a:p>
            <a:pPr marL="0" indent="0">
              <a:buNone/>
            </a:pPr>
            <a:r>
              <a:rPr lang="en-GB" dirty="0" smtClean="0">
                <a:hlinkClick r:id="rId2"/>
              </a:rPr>
              <a:t>http://careleaver-online.de/</a:t>
            </a:r>
            <a:endParaRPr lang="en-GB" dirty="0" smtClean="0"/>
          </a:p>
          <a:p>
            <a:pPr marL="0" indent="0">
              <a:buNone/>
            </a:pPr>
            <a:endParaRPr lang="en-GB" dirty="0"/>
          </a:p>
        </p:txBody>
      </p:sp>
      <p:pic>
        <p:nvPicPr>
          <p:cNvPr id="4" name="Grafik 3"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173"/>
            <a:ext cx="11585448" cy="6751981"/>
          </a:xfrm>
          <a:prstGeom prst="rect">
            <a:avLst/>
          </a:prstGeom>
        </p:spPr>
      </p:pic>
    </p:spTree>
    <p:extLst>
      <p:ext uri="{BB962C8B-B14F-4D97-AF65-F5344CB8AC3E}">
        <p14:creationId xmlns:p14="http://schemas.microsoft.com/office/powerpoint/2010/main" val="2941473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4008" y="0"/>
            <a:ext cx="11289792" cy="6858000"/>
          </a:xfrm>
          <a:ln/>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de-DE" sz="920" b="1" dirty="0"/>
              <a:t>Partizipative Forschung – Memorandum</a:t>
            </a:r>
            <a:endParaRPr lang="de-DE" sz="920" dirty="0"/>
          </a:p>
          <a:p>
            <a:pPr marL="0" indent="0">
              <a:buNone/>
            </a:pPr>
            <a:r>
              <a:rPr lang="de-DE" sz="920" dirty="0"/>
              <a:t>Das vorliegende Memorandum wurde von </a:t>
            </a:r>
            <a:r>
              <a:rPr lang="de-DE" sz="920" dirty="0" err="1"/>
              <a:t>Vertreter_innen</a:t>
            </a:r>
            <a:r>
              <a:rPr lang="de-DE" sz="920" dirty="0"/>
              <a:t> von öffentlichen und freien Trägern, Betroffenenverbänden, Hochschulen sowie von Forschungsinstituten verfasst, die sich in den vergangenen Jahren in unterschiedlichen Projekten und Kontexten mit sexueller Gewalt in pädagogischen, sozialen und gesundheitsbezogenen Organisationen intensiv auseinandergesetzt haben. Das Memorandum soll eine Diskussion eröffnen, um die unterschiedlichen </a:t>
            </a:r>
            <a:r>
              <a:rPr lang="de-DE" sz="920" dirty="0" err="1"/>
              <a:t>Akteur_innen</a:t>
            </a:r>
            <a:r>
              <a:rPr lang="de-DE" sz="920" dirty="0"/>
              <a:t>, die wissenschaftlich u.a. im Rahmen der BMBF-Förderlinie „Sexuelle Gewalt gegen Kinder und Jugendliche in pädagogischen Kontexten“ arbeiten, zu ermutigen, ihre Projekte zukünftig in einem partizipativen Untersuchungsdesign anzulegen. Zu diesem Zweck möchte es einige Rahmenbedingungen klären, die für eine partizipative Forschung grundlegend sind.</a:t>
            </a:r>
          </a:p>
          <a:p>
            <a:pPr marL="0" indent="0">
              <a:buNone/>
            </a:pPr>
            <a:r>
              <a:rPr lang="de-DE" sz="920" b="1" dirty="0"/>
              <a:t>Forschungsethik:</a:t>
            </a:r>
            <a:r>
              <a:rPr lang="de-DE" sz="920" dirty="0"/>
              <a:t> Orientierungspunkt auch der partizipativen Forschung sind die Leitlinien guter wissenschaftlicher Praxis, wie sie z.B. von der Deutschen Forschungsgemeinschaft, von wissenschaftlichen Fachgesellschaften oder für den Bereich der Forschungsethik auch durch die BMBF-Förderlinie „Sexuelle Gewalt in pädagogischen Kontexten“ im Rahmen der „Bonner-Ethik-Erklärung“ (link) formuliert werden. Diese sind in der partizipativen Forschung Ausgangspunkt weiterer kritischer Diskussionen und Weiterentwicklungen, wie sie z.B. im internationalen Kontext bereits geführt werden. Gerade im Themenfeld „Sexuelle Gewalt“ kommt forschungsethischen Überlegungen ein besonderer Stellenwert zu. </a:t>
            </a:r>
          </a:p>
          <a:p>
            <a:pPr marL="0" indent="0">
              <a:buNone/>
            </a:pPr>
            <a:r>
              <a:rPr lang="de-DE" sz="920" b="1" dirty="0"/>
              <a:t>Partnerschaftliche Zusammenarbeit: </a:t>
            </a:r>
            <a:r>
              <a:rPr lang="de-DE" sz="920" dirty="0"/>
              <a:t>Insgesamt wird davon ausgegangen, dass Hochschulen und Forschungseinrichtungen nicht die alleinigen </a:t>
            </a:r>
            <a:r>
              <a:rPr lang="de-DE" sz="920" dirty="0" err="1"/>
              <a:t>Akteur_innen</a:t>
            </a:r>
            <a:r>
              <a:rPr lang="de-DE" sz="920" dirty="0"/>
              <a:t> guter Forschung sind. Der Ansatz der partizipativen Forschung hebt entsprechend hervor, dass gute wissenschaftliche Praxis vor allem kooperativ von unterschiedlichen </a:t>
            </a:r>
            <a:r>
              <a:rPr lang="de-DE" sz="920" dirty="0" err="1"/>
              <a:t>Akteur_innen</a:t>
            </a:r>
            <a:r>
              <a:rPr lang="de-DE" sz="920" dirty="0"/>
              <a:t> geleistet werden kann. Es wird betont, dass durch den Einbezug von </a:t>
            </a:r>
            <a:r>
              <a:rPr lang="de-DE" sz="920" dirty="0" err="1"/>
              <a:t>Akteur_innen</a:t>
            </a:r>
            <a:r>
              <a:rPr lang="de-DE" sz="920" dirty="0"/>
              <a:t> aus dem Feld und die Anerkennung der unterschiedlichen Formen lebensweltlichen und professionellen Wissens der Erkenntnis- und Handlungswert von Forschung gesteigert wird. Gleichzeitig kann partizipative Forschung dazu beitragen, dass das Gewaltwiderfahrnis nicht im Forschungsprozess dergestalt wiederholt wird, dass die Betroffenen zum sich selbst als ohnmächtig erlebenden Objekt werden. </a:t>
            </a:r>
          </a:p>
          <a:p>
            <a:pPr marL="0" indent="0">
              <a:buNone/>
            </a:pPr>
            <a:r>
              <a:rPr lang="de-DE" sz="920" dirty="0"/>
              <a:t>Zudem zeichnet sich Partizipative Forschung auch dadurch aus, dass sie gerade Betroffenengruppen einbezieht, die bisher z.B. in der Struktur der gewachsenen Hilfesysteme, Forschung und in der politischen und öffentlichen Wahrnehmung unterrepräsentiert sind. Sie realisiert eine </a:t>
            </a:r>
            <a:r>
              <a:rPr lang="de-DE" sz="920" dirty="0" err="1"/>
              <a:t>intersektionale</a:t>
            </a:r>
            <a:r>
              <a:rPr lang="de-DE" sz="920" dirty="0"/>
              <a:t> Forschungsperspektive und schließt bisher marginalisierte Betroffenengruppen mit ein (z.B. je nach Kontext männliche, weibliche, </a:t>
            </a:r>
            <a:r>
              <a:rPr lang="de-DE" sz="920" dirty="0" err="1"/>
              <a:t>inter</a:t>
            </a:r>
            <a:r>
              <a:rPr lang="de-DE" sz="920" dirty="0"/>
              <a:t>*- und </a:t>
            </a:r>
            <a:r>
              <a:rPr lang="de-DE" sz="920" dirty="0" err="1"/>
              <a:t>trans</a:t>
            </a:r>
            <a:r>
              <a:rPr lang="de-DE" sz="920" dirty="0"/>
              <a:t>*geschlechtliche Betroffene sexueller Übergriffe im Kindes- und Jugendalter, </a:t>
            </a:r>
            <a:r>
              <a:rPr lang="de-DE" sz="920" dirty="0" err="1"/>
              <a:t>Migrant_innen</a:t>
            </a:r>
            <a:r>
              <a:rPr lang="de-DE" sz="920" dirty="0"/>
              <a:t>, geflüchtete Menschen, Menschen mit Behinderungen und Beeinträchtigungen). Die angemessene Beteiligung dieser Betroffenengruppen muss durch eine einladende Ansprache sichergestellt werden und ggf. durch neue Feldzugänge erschlossen werden.</a:t>
            </a:r>
          </a:p>
          <a:p>
            <a:pPr marL="0" indent="0">
              <a:buNone/>
            </a:pPr>
            <a:r>
              <a:rPr lang="de-DE" sz="920" b="1" dirty="0"/>
              <a:t>Gemeinsame Entscheidungsfindung: </a:t>
            </a:r>
            <a:r>
              <a:rPr lang="de-DE" sz="920" dirty="0"/>
              <a:t>Genereller Zugang der partizipativen Forschung ist es, dass die in den Forschungsprozess einbezogenen </a:t>
            </a:r>
            <a:r>
              <a:rPr lang="de-DE" sz="920" dirty="0" err="1"/>
              <a:t>Akteur_innen</a:t>
            </a:r>
            <a:r>
              <a:rPr lang="de-DE" sz="920" dirty="0"/>
              <a:t>, deren Arbeit und Leben im Mittelpunkt der Forschung steht, an allen Entscheidungen des Forschungsprozesses beteiligt werden. Partizipative Forschung geht entsprechend davon aus, dass auch betroffene/nicht betroffene Kinder und Jugendlichen, oder betroffene Erwachsene und ihre Organisationen, Gruppen und Verbände sowie die Fachkräfte und ihre Organisationen </a:t>
            </a:r>
            <a:r>
              <a:rPr lang="de-DE" sz="920" dirty="0" err="1"/>
              <a:t>Akteur_innen</a:t>
            </a:r>
            <a:r>
              <a:rPr lang="de-DE" sz="920" dirty="0"/>
              <a:t> im Forschungsprozess sind. Hieraus ergibt sich der forschungsethische und -pragmatische Anspruch, sie über ihre Möglichkeiten den Forschungsprozess zu beeinflussen und selbst die Ergebnisse zu präsentieren, nicht nur informiert werden, sondern dass ihnen auch Instrumente, Ressourcen und Wissen zur Verfügung gestellt werden, so dass sie sich kontinuierlich von der Entwicklung der Fragestellung bis zum Auswertungs- und Verwertungsprozess beteiligen können. Dazu müssen ggf. Instrumentarien angepasst bzw. entwickelt werden. In der partizipativen Forschung ist es üblich, dass Forschungsprojekte von einer Forschungsgruppe geleitet werden, in der die verschiedenen </a:t>
            </a:r>
            <a:r>
              <a:rPr lang="de-DE" sz="920" dirty="0" err="1"/>
              <a:t>Akteur_innen</a:t>
            </a:r>
            <a:r>
              <a:rPr lang="de-DE" sz="920" dirty="0"/>
              <a:t> vertreten sind. Diese Gruppe kann von einer wissenschaftlichen oder aber auch von einer anderen Einrichtung geleitet werden.</a:t>
            </a:r>
          </a:p>
          <a:p>
            <a:pPr marL="0" indent="0">
              <a:buNone/>
            </a:pPr>
            <a:r>
              <a:rPr lang="de-DE" sz="920" b="1" dirty="0"/>
              <a:t>Zeit und Aufwand für den partizipativen Prozess:</a:t>
            </a:r>
            <a:r>
              <a:rPr lang="de-DE" sz="920" dirty="0"/>
              <a:t> Eine partizipative Forschungsagenda trägt einerseits der ohnehin immer schon gegebenen Verwobenheit von </a:t>
            </a:r>
            <a:r>
              <a:rPr lang="de-DE" sz="920" dirty="0" err="1"/>
              <a:t>Akteur_innen</a:t>
            </a:r>
            <a:r>
              <a:rPr lang="de-DE" sz="920" dirty="0"/>
              <a:t> innerhalb und außerhalb der institutionalisierten Wissenschaft Rechnung und stärkt andererseits die Position von Forschenden, die aus einer nicht-akademischen Organisation kommen. Dies hat auch Auswirkungen auf die notwendigen Rahmenbedingungen von Forschung. Aufgrund der mitunter vielschichtigen </a:t>
            </a:r>
            <a:r>
              <a:rPr lang="de-DE" sz="920" dirty="0" err="1"/>
              <a:t>Akteur_innen</a:t>
            </a:r>
            <a:r>
              <a:rPr lang="de-DE" sz="920" dirty="0"/>
              <a:t>-Konstellationen von partizipativer Forschung sind Formen der Supervision, Intervision, Coaching oder externer Begleitung notwendig. Im kommunikativen Prozess müssen Formen des Machtausgleichs in den Entscheidungsfindungen etabliert werden. </a:t>
            </a:r>
          </a:p>
          <a:p>
            <a:pPr marL="0" indent="0">
              <a:buNone/>
            </a:pPr>
            <a:r>
              <a:rPr lang="de-DE" sz="920" dirty="0"/>
              <a:t>Dabei ist ausreichend zu berücksichtigen, dass die Projekte Zeit brauchen und sich die Ziele während des Forschungsprozesses – in einem vorgegebenen Rahmen – verändern können. Weiterhin kann eine frühzeitige Beendigung eines Forschungsprozesses durchaus eine Stärke eines partizipativen Forschungsprozesses sein, da sich Fragestellungen oder Kooperationsstrukturen als nicht nachhaltig erwiesen haben. Grundlegend ist ebenfalls, dass in partizipativen Forschungsprojekten nicht nur die Leistungen der professionellen </a:t>
            </a:r>
            <a:r>
              <a:rPr lang="de-DE" sz="920" dirty="0" err="1"/>
              <a:t>Wissenschaftler_innen</a:t>
            </a:r>
            <a:r>
              <a:rPr lang="de-DE" sz="920" dirty="0"/>
              <a:t> vergütet werden, sondern finanzielle Ressourcen und Aufwandsentschädigungen für alle </a:t>
            </a:r>
            <a:r>
              <a:rPr lang="de-DE" sz="920" dirty="0" err="1"/>
              <a:t>Akteur_innen</a:t>
            </a:r>
            <a:r>
              <a:rPr lang="de-DE" sz="920" dirty="0"/>
              <a:t> möglich sein müssen. Bei der Form der Vergütung sollten die verschiedenen Rechts- und Organisationsformen der beteiligten Einrichtungen und Personen berücksichtigt werden (u.a. Vereine, Verbände, Schulen, Hochschulen für angewandte Wissenschaften, Universitäten, außeruniversitäre Forschungseinrichtungen, Privatpersonen), damit verschiedene Formen der Vergütung/Förderung möglich sind.</a:t>
            </a:r>
          </a:p>
          <a:p>
            <a:pPr marL="0" indent="0">
              <a:buNone/>
            </a:pPr>
            <a:r>
              <a:rPr lang="de-DE" sz="920" b="1" dirty="0"/>
              <a:t>Transparente Strukturen und Verfahren der Entscheidungsfindung</a:t>
            </a:r>
            <a:r>
              <a:rPr lang="de-DE" sz="920" dirty="0"/>
              <a:t>: Da diese Ansprüche nicht in allen Projekten umfänglich erfüllt werden können, ist es für partizipative Forschungsprojekte zentral, dass von Beginn an transparent gemacht wird, an welchen Entscheidungsprozessen welche </a:t>
            </a:r>
            <a:r>
              <a:rPr lang="de-DE" sz="920" dirty="0" err="1"/>
              <a:t>Akteur_innen</a:t>
            </a:r>
            <a:r>
              <a:rPr lang="de-DE" sz="920" dirty="0"/>
              <a:t> beteiligt sind und wer in welcher Form über die Ressourcen und Ergebnisse verfügen kann. Grundsätzlich sind partizipative Forschungsprojekte darauf angewiesen, dass sie über eine Organisationsstruktur verfügen, in denen die Entscheidungsspielräume und die Regeln aller </a:t>
            </a:r>
            <a:r>
              <a:rPr lang="de-DE" sz="920" dirty="0" err="1"/>
              <a:t>Akteur_innen</a:t>
            </a:r>
            <a:r>
              <a:rPr lang="de-DE" sz="920" dirty="0"/>
              <a:t> des Forschungsprozesses konkret ausgehandelt und in Kooperationsvereinbarungen festgehalten werden. Dabei gilt zu berücksichtigen, dass die Aushandlungsprozesse schon vor der Antragstellung beginnen müssen, denn mit der Ausformulierung eines Antrags auf Forschungsförderung werden entscheidende Weichen in Bezug auf Forschungsinhalte und -strukturen gestellt. Die Grundlagen für die spätere Organisationstruktur werden also schon in den ersten gemeinsamen Vorüberlegungen zum gemeinsamen Forschungsprojekt entwickelt. </a:t>
            </a:r>
          </a:p>
          <a:p>
            <a:pPr marL="0" indent="0">
              <a:buNone/>
            </a:pPr>
            <a:r>
              <a:rPr lang="de-DE" sz="920" b="1" dirty="0"/>
              <a:t>Notwendige Kompetenzen der </a:t>
            </a:r>
            <a:r>
              <a:rPr lang="de-DE" sz="920" b="1" dirty="0" err="1"/>
              <a:t>Gutachter_innen</a:t>
            </a:r>
            <a:r>
              <a:rPr lang="de-DE" sz="920" b="1" dirty="0"/>
              <a:t> und </a:t>
            </a:r>
            <a:r>
              <a:rPr lang="de-DE" sz="920" b="1" dirty="0" err="1"/>
              <a:t>Auftraggeber_innen</a:t>
            </a:r>
            <a:r>
              <a:rPr lang="de-DE" sz="920" dirty="0"/>
              <a:t>: Partizipative Forschung schließt weitere </a:t>
            </a:r>
            <a:r>
              <a:rPr lang="de-DE" sz="920" dirty="0" err="1"/>
              <a:t>Akteur_innen</a:t>
            </a:r>
            <a:r>
              <a:rPr lang="de-DE" sz="920" dirty="0"/>
              <a:t> in die forscherische Wissensproduktion ein, dadurch verändert sich das Untersuchungsdesign. Dieses Design soll nach Möglichkeit von </a:t>
            </a:r>
            <a:r>
              <a:rPr lang="de-DE" sz="920" dirty="0" err="1"/>
              <a:t>Expert_innen</a:t>
            </a:r>
            <a:r>
              <a:rPr lang="de-DE" sz="920" dirty="0"/>
              <a:t> begutachtet werden, die Forschung als partizipativen Prozess anerkennen und mit ihren Grundsätzen vertraut sind.</a:t>
            </a:r>
          </a:p>
          <a:p>
            <a:pPr marL="0" indent="0">
              <a:buNone/>
            </a:pPr>
            <a:r>
              <a:rPr lang="de-DE" sz="920" b="1" dirty="0"/>
              <a:t>Die </a:t>
            </a:r>
            <a:r>
              <a:rPr lang="de-DE" sz="920" b="1" dirty="0" err="1" smtClean="0"/>
              <a:t>Autor_innengruppe</a:t>
            </a:r>
            <a:r>
              <a:rPr lang="de-DE" sz="920" b="1" dirty="0" smtClean="0"/>
              <a:t>:</a:t>
            </a:r>
            <a:r>
              <a:rPr lang="de-DE" sz="920" dirty="0"/>
              <a:t> </a:t>
            </a:r>
            <a:r>
              <a:rPr lang="de-DE" sz="920" dirty="0" smtClean="0"/>
              <a:t>Dr</a:t>
            </a:r>
            <a:r>
              <a:rPr lang="de-DE" sz="920" dirty="0"/>
              <a:t>. Christian Bahls, MOGIS e.V</a:t>
            </a:r>
            <a:r>
              <a:rPr lang="de-DE" sz="920" dirty="0" smtClean="0"/>
              <a:t>.; Dr</a:t>
            </a:r>
            <a:r>
              <a:rPr lang="de-DE" sz="920" dirty="0"/>
              <a:t>. Florian </a:t>
            </a:r>
            <a:r>
              <a:rPr lang="de-DE" sz="920" dirty="0" err="1"/>
              <a:t>Eßer</a:t>
            </a:r>
            <a:r>
              <a:rPr lang="de-DE" sz="920" dirty="0"/>
              <a:t>, Universität </a:t>
            </a:r>
            <a:r>
              <a:rPr lang="de-DE" sz="920" dirty="0" smtClean="0"/>
              <a:t>Hildesheim; Iris </a:t>
            </a:r>
            <a:r>
              <a:rPr lang="de-DE" sz="920" dirty="0" err="1"/>
              <a:t>Hölling</a:t>
            </a:r>
            <a:r>
              <a:rPr lang="de-DE" sz="920" dirty="0"/>
              <a:t>, Jugendamt Treptow-Köpenick; vormals: Wildwasser e.V</a:t>
            </a:r>
            <a:r>
              <a:rPr lang="de-DE" sz="920" dirty="0" smtClean="0"/>
              <a:t>.; Gabriele </a:t>
            </a:r>
            <a:r>
              <a:rPr lang="de-DE" sz="920" dirty="0" err="1"/>
              <a:t>Hüdepohl</a:t>
            </a:r>
            <a:r>
              <a:rPr lang="de-DE" sz="920" dirty="0"/>
              <a:t>, </a:t>
            </a:r>
            <a:r>
              <a:rPr lang="de-DE" sz="920" dirty="0" err="1"/>
              <a:t>Canisius</a:t>
            </a:r>
            <a:r>
              <a:rPr lang="de-DE" sz="920" dirty="0"/>
              <a:t> Kolleg </a:t>
            </a:r>
            <a:r>
              <a:rPr lang="de-DE" sz="920" dirty="0" smtClean="0"/>
              <a:t>Berlin; Steffen </a:t>
            </a:r>
            <a:r>
              <a:rPr lang="de-DE" sz="920" dirty="0"/>
              <a:t>Müller, Brandenburgische </a:t>
            </a:r>
            <a:r>
              <a:rPr lang="de-DE" sz="920" dirty="0" smtClean="0"/>
              <a:t>Sportjugend; Dr</a:t>
            </a:r>
            <a:r>
              <a:rPr lang="de-DE" sz="920" dirty="0"/>
              <a:t>. Liane Pluto, Deutsches Jugendinstitut e.V</a:t>
            </a:r>
            <a:r>
              <a:rPr lang="de-DE" sz="920" dirty="0" smtClean="0"/>
              <a:t>.; Tanja </a:t>
            </a:r>
            <a:r>
              <a:rPr lang="de-DE" sz="920" dirty="0" err="1"/>
              <a:t>Rusack</a:t>
            </a:r>
            <a:r>
              <a:rPr lang="de-DE" sz="920" dirty="0"/>
              <a:t>, Universität </a:t>
            </a:r>
            <a:r>
              <a:rPr lang="de-DE" sz="920" dirty="0" smtClean="0"/>
              <a:t>Hildesheim; Thomas </a:t>
            </a:r>
            <a:r>
              <a:rPr lang="de-DE" sz="920" dirty="0"/>
              <a:t>Schlingmann, Tauwetter e.V</a:t>
            </a:r>
            <a:r>
              <a:rPr lang="de-DE" sz="920" dirty="0" smtClean="0"/>
              <a:t>.; Prof</a:t>
            </a:r>
            <a:r>
              <a:rPr lang="de-DE" sz="920" dirty="0"/>
              <a:t>. Dr. Wolfgang Schröer, Universität </a:t>
            </a:r>
            <a:r>
              <a:rPr lang="de-DE" sz="920" dirty="0" smtClean="0"/>
              <a:t>Hildesheim; Alex </a:t>
            </a:r>
            <a:r>
              <a:rPr lang="de-DE" sz="920" dirty="0"/>
              <a:t>Stern, Betroffenenrat des </a:t>
            </a:r>
            <a:r>
              <a:rPr lang="de-DE" sz="920" dirty="0" smtClean="0"/>
              <a:t>UBSKM; Prof</a:t>
            </a:r>
            <a:r>
              <a:rPr lang="de-DE" sz="920" dirty="0"/>
              <a:t>. Dr. Elisabeth </a:t>
            </a:r>
            <a:r>
              <a:rPr lang="de-DE" sz="920" dirty="0" err="1"/>
              <a:t>Tuider</a:t>
            </a:r>
            <a:r>
              <a:rPr lang="de-DE" sz="920" dirty="0"/>
              <a:t>, Universität </a:t>
            </a:r>
            <a:r>
              <a:rPr lang="de-DE" sz="920" dirty="0" smtClean="0"/>
              <a:t>Kassel; Prof</a:t>
            </a:r>
            <a:r>
              <a:rPr lang="de-DE" sz="920" dirty="0"/>
              <a:t>. Dr. Martin Wazlawik, Universität </a:t>
            </a:r>
            <a:r>
              <a:rPr lang="de-DE" sz="920" dirty="0" smtClean="0"/>
              <a:t>Münster; Prof</a:t>
            </a:r>
            <a:r>
              <a:rPr lang="de-DE" sz="920" dirty="0"/>
              <a:t>. Dr. Mechthild Wolff, Hochschule </a:t>
            </a:r>
            <a:r>
              <a:rPr lang="de-DE" sz="920" dirty="0" smtClean="0"/>
              <a:t>Landshut; Prof</a:t>
            </a:r>
            <a:r>
              <a:rPr lang="de-DE" sz="920" dirty="0"/>
              <a:t>. Dr. Michael Wright, Katholische </a:t>
            </a:r>
            <a:r>
              <a:rPr lang="de-DE" sz="920" dirty="0" smtClean="0"/>
              <a:t>Hochschule </a:t>
            </a:r>
            <a:r>
              <a:rPr lang="de-DE" sz="920" dirty="0"/>
              <a:t>für Sozialwesen </a:t>
            </a:r>
            <a:r>
              <a:rPr lang="de-DE" sz="920" dirty="0" smtClean="0"/>
              <a:t>Berlin</a:t>
            </a:r>
            <a:endParaRPr lang="de-DE" sz="920" dirty="0"/>
          </a:p>
        </p:txBody>
      </p:sp>
      <p:sp>
        <p:nvSpPr>
          <p:cNvPr id="5" name="Textfeld 4"/>
          <p:cNvSpPr txBox="1"/>
          <p:nvPr/>
        </p:nvSpPr>
        <p:spPr>
          <a:xfrm>
            <a:off x="2990088" y="1719072"/>
            <a:ext cx="5285232" cy="3539430"/>
          </a:xfrm>
          <a:prstGeom prst="rect">
            <a:avLst/>
          </a:prstGeom>
          <a:solidFill>
            <a:srgbClr val="FFFF00"/>
          </a:solidFill>
        </p:spPr>
        <p:txBody>
          <a:bodyPr wrap="square" rtlCol="0">
            <a:spAutoFit/>
          </a:bodyPr>
          <a:lstStyle/>
          <a:p>
            <a:pPr algn="ctr"/>
            <a:r>
              <a:rPr lang="en-GB" sz="2800" dirty="0" err="1" smtClean="0"/>
              <a:t>Partizipative</a:t>
            </a:r>
            <a:r>
              <a:rPr lang="en-GB" sz="2800" dirty="0" smtClean="0"/>
              <a:t> </a:t>
            </a:r>
            <a:r>
              <a:rPr lang="en-GB" sz="2800" dirty="0" err="1" smtClean="0"/>
              <a:t>Forschung</a:t>
            </a:r>
            <a:r>
              <a:rPr lang="en-GB" sz="2800" dirty="0" smtClean="0"/>
              <a:t> - Memorandum 2016</a:t>
            </a:r>
          </a:p>
          <a:p>
            <a:pPr algn="ctr"/>
            <a:endParaRPr lang="en-GB" sz="2800" dirty="0"/>
          </a:p>
          <a:p>
            <a:pPr algn="ctr"/>
            <a:r>
              <a:rPr lang="en-GB" sz="2800" dirty="0" smtClean="0"/>
              <a:t>Feld: </a:t>
            </a:r>
            <a:r>
              <a:rPr lang="en-GB" sz="2800" dirty="0" err="1" smtClean="0"/>
              <a:t>Sexuelle</a:t>
            </a:r>
            <a:r>
              <a:rPr lang="en-GB" sz="2800" dirty="0" smtClean="0"/>
              <a:t> </a:t>
            </a:r>
            <a:r>
              <a:rPr lang="en-GB" sz="2800" dirty="0" err="1" smtClean="0"/>
              <a:t>Gewalt</a:t>
            </a:r>
            <a:r>
              <a:rPr lang="en-GB" sz="2800" dirty="0" smtClean="0"/>
              <a:t> in </a:t>
            </a:r>
            <a:r>
              <a:rPr lang="en-GB" sz="2800" dirty="0" err="1" smtClean="0"/>
              <a:t>pädagogischen</a:t>
            </a:r>
            <a:r>
              <a:rPr lang="en-GB" sz="2800" dirty="0" smtClean="0"/>
              <a:t>, </a:t>
            </a:r>
            <a:r>
              <a:rPr lang="en-GB" sz="2800" dirty="0" err="1" smtClean="0"/>
              <a:t>sozialen</a:t>
            </a:r>
            <a:r>
              <a:rPr lang="en-GB" sz="2800" dirty="0" smtClean="0"/>
              <a:t> und </a:t>
            </a:r>
            <a:r>
              <a:rPr lang="en-GB" sz="2800" dirty="0" err="1" smtClean="0"/>
              <a:t>gesundheitsbezogenen</a:t>
            </a:r>
            <a:r>
              <a:rPr lang="en-GB" sz="2800" dirty="0" smtClean="0"/>
              <a:t> </a:t>
            </a:r>
            <a:r>
              <a:rPr lang="en-GB" sz="2800" dirty="0" err="1" smtClean="0"/>
              <a:t>Organisationen</a:t>
            </a:r>
            <a:endParaRPr lang="en-GB" sz="2800" dirty="0" smtClean="0"/>
          </a:p>
          <a:p>
            <a:endParaRPr lang="en-GB" sz="2800" dirty="0"/>
          </a:p>
        </p:txBody>
      </p:sp>
    </p:spTree>
    <p:extLst>
      <p:ext uri="{BB962C8B-B14F-4D97-AF65-F5344CB8AC3E}">
        <p14:creationId xmlns:p14="http://schemas.microsoft.com/office/powerpoint/2010/main" val="825216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1498</Words>
  <Application>Microsoft Office PowerPoint</Application>
  <PresentationFormat>Breitbild</PresentationFormat>
  <Paragraphs>59</Paragraphs>
  <Slides>13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Calibri</vt:lpstr>
      <vt:lpstr>Calibri Light</vt:lpstr>
      <vt:lpstr>Wingdings</vt:lpstr>
      <vt:lpstr>Office Theme</vt:lpstr>
      <vt:lpstr>Transfer Beteiligung von Adressat_innen  Berlin 01.Feb. 2018 Wolfgang Schröer, Universität Hildesheim</vt:lpstr>
      <vt:lpstr>Überblick</vt:lpstr>
      <vt:lpstr>PowerPoint-Präsentation</vt:lpstr>
      <vt:lpstr>Transfer ein umkämpftes Feld</vt:lpstr>
      <vt:lpstr>1. Transfer ein umkämpftes Feld</vt:lpstr>
      <vt:lpstr>1. Transfer ein umkämpftes Feld</vt:lpstr>
      <vt:lpstr>PowerPoint-Präsentation</vt:lpstr>
      <vt:lpstr>PowerPoint-Präsentation</vt:lpstr>
      <vt:lpstr>PowerPoint-Präsentation</vt:lpstr>
      <vt:lpstr>PowerPoint-Präsentation</vt:lpstr>
      <vt:lpstr>PowerPoint-Präsentation</vt:lpstr>
      <vt:lpstr>Citizen sciene &amp; partizipative Forschung</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Schroer</dc:creator>
  <cp:lastModifiedBy>Schroer</cp:lastModifiedBy>
  <cp:revision>22</cp:revision>
  <dcterms:created xsi:type="dcterms:W3CDTF">2018-01-27T07:33:17Z</dcterms:created>
  <dcterms:modified xsi:type="dcterms:W3CDTF">2018-01-29T07:09:30Z</dcterms:modified>
</cp:coreProperties>
</file>